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_rels/item1.xml.rels" ContentType="application/vnd.openxmlformats-package.relationships+xml"/>
  <Override PartName="/customXml/item1.xml" ContentType="application/xml"/>
  <Override PartName="/customXml/itemProps1.xml" ContentType="application/vnd.openxmlformats-officedocument.customXmlProperties+xml"/>
  <Override PartName="/ppt/presentation.xml" ContentType="application/vnd.openxmlformats-officedocument.presentationml.presentation.main+xml"/>
  <Override PartName="/ppt/slideMasters/_rels/slideMaster11.xml.rels" ContentType="application/vnd.openxmlformats-package.relationships+xml"/>
  <Override PartName="/ppt/slideMasters/_rels/slideMaster5.xml.rels" ContentType="application/vnd.openxmlformats-package.relationships+xml"/>
  <Override PartName="/ppt/slideMasters/_rels/slideMaster10.xml.rels" ContentType="application/vnd.openxmlformats-package.relationships+xml"/>
  <Override PartName="/ppt/slideMasters/_rels/slideMaster4.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14.gif" ContentType="image/gif"/>
  <Override PartName="/ppt/media/image26.jpeg" ContentType="image/jpeg"/>
  <Override PartName="/ppt/media/image8.jpeg" ContentType="image/jpeg"/>
  <Override PartName="/ppt/media/image4.png" ContentType="image/png"/>
  <Override PartName="/ppt/media/image11.png" ContentType="image/png"/>
  <Override PartName="/ppt/media/image5.png" ContentType="image/png"/>
  <Override PartName="/ppt/media/image22.jpeg" ContentType="image/jpeg"/>
  <Override PartName="/ppt/media/image2.png" ContentType="image/png"/>
  <Override PartName="/ppt/media/image30.jpeg" ContentType="image/jpeg"/>
  <Override PartName="/ppt/media/image9.png" ContentType="image/png"/>
  <Override PartName="/ppt/media/image10.jpeg" ContentType="image/jpeg"/>
  <Override PartName="/ppt/media/image29.jpeg" ContentType="image/jpeg"/>
  <Override PartName="/ppt/media/image7.jpeg" ContentType="image/jpeg"/>
  <Override PartName="/ppt/media/image3.png" ContentType="image/png"/>
  <Override PartName="/ppt/media/image12.png" ContentType="image/png"/>
  <Override PartName="/ppt/media/image16.jpeg" ContentType="image/jpeg"/>
  <Override PartName="/ppt/media/image17.jpeg" ContentType="image/jpeg"/>
  <Override PartName="/ppt/media/image19.png" ContentType="image/png"/>
  <Override PartName="/ppt/media/image23.jpeg" ContentType="image/jpeg"/>
  <Override PartName="/ppt/media/image1.jpeg" ContentType="image/jpeg"/>
  <Override PartName="/ppt/media/image13.png" ContentType="image/png"/>
  <Override PartName="/ppt/media/image15.jpeg" ContentType="image/jpeg"/>
  <Override PartName="/ppt/media/image20.gif" ContentType="image/gif"/>
  <Override PartName="/ppt/media/image21.jpeg" ContentType="image/jpeg"/>
  <Override PartName="/ppt/media/image24.jpeg" ContentType="image/jpeg"/>
  <Override PartName="/ppt/media/image25.jpeg" ContentType="image/jpeg"/>
  <Override PartName="/ppt/media/image27.jpeg" ContentType="image/jpeg"/>
  <Override PartName="/ppt/media/image28.jpeg" ContentType="image/jpeg"/>
  <Override PartName="/ppt/media/image18.png" ContentType="image/png"/>
  <Override PartName="/ppt/media/image6.jpeg" ContentType="image/jpeg"/>
  <Override PartName="/ppt/slides/slide56.xml" ContentType="application/vnd.openxmlformats-officedocument.presentationml.slide+xml"/>
  <Override PartName="/ppt/slides/slide102.xml" ContentType="application/vnd.openxmlformats-officedocument.presentationml.slide+xml"/>
  <Override PartName="/ppt/slides/slide55.xml" ContentType="application/vnd.openxmlformats-officedocument.presentationml.slide+xml"/>
  <Override PartName="/ppt/slides/slide101.xml" ContentType="application/vnd.openxmlformats-officedocument.presentationml.slide+xml"/>
  <Override PartName="/ppt/slides/slide54.xml" ContentType="application/vnd.openxmlformats-officedocument.presentationml.slide+xml"/>
  <Override PartName="/ppt/slides/slide100.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9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59.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s/slide58.xml" ContentType="application/vnd.openxmlformats-officedocument.presentationml.slide+xml"/>
  <Override PartName="/ppt/slides/slide21.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99.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94.xml" ContentType="application/vnd.openxmlformats-officedocument.presentationml.slide+xml"/>
  <Override PartName="/ppt/slides/slide29.xml" ContentType="application/vnd.openxmlformats-officedocument.presentationml.slide+xml"/>
  <Override PartName="/ppt/slides/_rels/slide83.xml.rels" ContentType="application/vnd.openxmlformats-package.relationships+xml"/>
  <Override PartName="/ppt/slides/_rels/slide18.xml.rels" ContentType="application/vnd.openxmlformats-package.relationships+xml"/>
  <Override PartName="/ppt/slides/_rels/slide48.xml.rels" ContentType="application/vnd.openxmlformats-package.relationships+xml"/>
  <Override PartName="/ppt/slides/_rels/slide11.xml.rels" ContentType="application/vnd.openxmlformats-package.relationships+xml"/>
  <Override PartName="/ppt/slides/_rels/slide57.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96.xml.rels" ContentType="application/vnd.openxmlformats-package.relationships+xml"/>
  <Override PartName="/ppt/slides/_rels/slide82.xml.rels" ContentType="application/vnd.openxmlformats-package.relationships+xml"/>
  <Override PartName="/ppt/slides/_rels/slide17.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95.xml.rels" ContentType="application/vnd.openxmlformats-package.relationships+xml"/>
  <Override PartName="/ppt/slides/_rels/slide8.xml.rels" ContentType="application/vnd.openxmlformats-package.relationships+xml"/>
  <Override PartName="/ppt/slides/_rels/slide81.xml.rels" ContentType="application/vnd.openxmlformats-package.relationships+xml"/>
  <Override PartName="/ppt/slides/_rels/slide16.xml.rels" ContentType="application/vnd.openxmlformats-package.relationships+xml"/>
  <Override PartName="/ppt/slides/_rels/slide46.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94.xml.rels" ContentType="application/vnd.openxmlformats-package.relationships+xml"/>
  <Override PartName="/ppt/slides/_rels/slide7.xml.rels" ContentType="application/vnd.openxmlformats-package.relationships+xml"/>
  <Override PartName="/ppt/slides/_rels/slide80.xml.rels" ContentType="application/vnd.openxmlformats-package.relationships+xml"/>
  <Override PartName="/ppt/slides/_rels/slide15.xml.rels" ContentType="application/vnd.openxmlformats-package.relationships+xml"/>
  <Override PartName="/ppt/slides/_rels/slide6.xml.rels" ContentType="application/vnd.openxmlformats-package.relationships+xml"/>
  <Override PartName="/ppt/slides/_rels/slide99.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91.xml.rels" ContentType="application/vnd.openxmlformats-package.relationships+xml"/>
  <Override PartName="/ppt/slides/_rels/slide27.xml.rels" ContentType="application/vnd.openxmlformats-package.relationships+xml"/>
  <Override PartName="/ppt/slides/_rels/slide92.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73.xml.rels" ContentType="application/vnd.openxmlformats-package.relationships+xml"/>
  <Override PartName="/ppt/slides/_rels/slide85.xml.rels" ContentType="application/vnd.openxmlformats-package.relationships+xml"/>
  <Override PartName="/ppt/slides/_rels/slide74.xml.rels" ContentType="application/vnd.openxmlformats-package.relationships+xml"/>
  <Override PartName="/ppt/slides/_rels/slide86.xml.rels" ContentType="application/vnd.openxmlformats-package.relationships+xml"/>
  <Override PartName="/ppt/slides/_rels/slide75.xml.rels" ContentType="application/vnd.openxmlformats-package.relationships+xml"/>
  <Override PartName="/ppt/slides/_rels/slide87.xml.rels" ContentType="application/vnd.openxmlformats-package.relationships+xml"/>
  <Override PartName="/ppt/slides/_rels/slide76.xml.rels" ContentType="application/vnd.openxmlformats-package.relationships+xml"/>
  <Override PartName="/ppt/slides/_rels/slide88.xml.rels" ContentType="application/vnd.openxmlformats-package.relationships+xml"/>
  <Override PartName="/ppt/slides/_rels/slide77.xml.rels" ContentType="application/vnd.openxmlformats-package.relationships+xml"/>
  <Override PartName="/ppt/slides/_rels/slide89.xml.rels" ContentType="application/vnd.openxmlformats-package.relationships+xml"/>
  <Override PartName="/ppt/slides/_rels/slide30.xml.rels" ContentType="application/vnd.openxmlformats-package.relationships+xml"/>
  <Override PartName="/ppt/slides/_rels/slide67.xml.rels" ContentType="application/vnd.openxmlformats-package.relationships+xml"/>
  <Override PartName="/ppt/slides/_rels/slide31.xml.rels" ContentType="application/vnd.openxmlformats-package.relationships+xml"/>
  <Override PartName="/ppt/slides/_rels/slide68.xml.rels" ContentType="application/vnd.openxmlformats-package.relationships+xml"/>
  <Override PartName="/ppt/slides/_rels/slide32.xml.rels" ContentType="application/vnd.openxmlformats-package.relationships+xml"/>
  <Override PartName="/ppt/slides/_rels/slide69.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23.xml.rels" ContentType="application/vnd.openxmlformats-package.relationships+xml"/>
  <Override PartName="/ppt/slides/_rels/slide101.xml.rels" ContentType="application/vnd.openxmlformats-package.relationships+xml"/>
  <Override PartName="/ppt/slides/_rels/slide37.xml.rels" ContentType="application/vnd.openxmlformats-package.relationships+xml"/>
  <Override PartName="/ppt/slides/_rels/slide56.xml.rels" ContentType="application/vnd.openxmlformats-package.relationships+xml"/>
  <Override PartName="/ppt/slides/_rels/slide44.xml.rels" ContentType="application/vnd.openxmlformats-package.relationships+xml"/>
  <Override PartName="/ppt/slides/_rels/slide55.xml.rels" ContentType="application/vnd.openxmlformats-package.relationships+xml"/>
  <Override PartName="/ppt/slides/_rels/slide43.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25.xml.rels" ContentType="application/vnd.openxmlformats-package.relationships+xml"/>
  <Override PartName="/ppt/slides/_rels/slide90.xml.rels" ContentType="application/vnd.openxmlformats-package.relationships+xml"/>
  <Override PartName="/ppt/slides/_rels/slide24.xml.rels" ContentType="application/vnd.openxmlformats-package.relationships+xml"/>
  <Override PartName="/ppt/slides/_rels/slide102.xml.rels" ContentType="application/vnd.openxmlformats-package.relationships+xml"/>
  <Override PartName="/ppt/slides/_rels/slide53.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52.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51.xml.rels" ContentType="application/vnd.openxmlformats-package.relationships+xml"/>
  <Override PartName="/ppt/slides/_rels/slide50.xml.rels" ContentType="application/vnd.openxmlformats-package.relationships+xml"/>
  <Override PartName="/ppt/slides/_rels/slide45.xml.rels" ContentType="application/vnd.openxmlformats-package.relationships+xml"/>
  <Override PartName="/ppt/slides/_rels/slide59.xml.rels" ContentType="application/vnd.openxmlformats-package.relationships+xml"/>
  <Override PartName="/ppt/slides/_rels/slide22.xml.rels" ContentType="application/vnd.openxmlformats-package.relationships+xml"/>
  <Override PartName="/ppt/slides/_rels/slide100.xml.rels" ContentType="application/vnd.openxmlformats-package.relationships+xml"/>
  <Override PartName="/ppt/slides/_rels/slide13.xml.rels" ContentType="application/vnd.openxmlformats-package.relationships+xml"/>
  <Override PartName="/ppt/slides/_rels/slide61.xml.rels" ContentType="application/vnd.openxmlformats-package.relationships+xml"/>
  <Override PartName="/ppt/slides/_rels/slide5.xml.rels" ContentType="application/vnd.openxmlformats-package.relationships+xml"/>
  <Override PartName="/ppt/slides/_rels/slide98.xml.rels" ContentType="application/vnd.openxmlformats-package.relationships+xml"/>
  <Override PartName="/ppt/slides/_rels/slide19.xml.rels" ContentType="application/vnd.openxmlformats-package.relationships+xml"/>
  <Override PartName="/ppt/slides/_rels/slide84.xml.rels" ContentType="application/vnd.openxmlformats-package.relationships+xml"/>
  <Override PartName="/ppt/slides/_rels/slide58.xml.rels" ContentType="application/vnd.openxmlformats-package.relationships+xml"/>
  <Override PartName="/ppt/slides/_rels/slide21.xml.rels" ContentType="application/vnd.openxmlformats-package.relationships+xml"/>
  <Override PartName="/ppt/slides/_rels/slide49.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71.xml.rels" ContentType="application/vnd.openxmlformats-package.relationships+xml"/>
  <Override PartName="/ppt/slides/_rels/slide66.xml.rels" ContentType="application/vnd.openxmlformats-package.relationships+xml"/>
  <Override PartName="/ppt/slides/_rels/slide70.xml.rels" ContentType="application/vnd.openxmlformats-package.relationships+xml"/>
  <Override PartName="/ppt/slides/_rels/slide93.xml.rels" ContentType="application/vnd.openxmlformats-package.relationships+xml"/>
  <Override PartName="/ppt/slides/_rels/slide28.xml.rels" ContentType="application/vnd.openxmlformats-package.relationships+xml"/>
  <Override PartName="/ppt/slides/_rels/slide72.xml.rels" ContentType="application/vnd.openxmlformats-package.relationships+xml"/>
  <Override PartName="/ppt/slides/_rels/slide60.xml.rels" ContentType="application/vnd.openxmlformats-package.relationships+xml"/>
  <Override PartName="/ppt/slides/_rels/slide4.xml.rels" ContentType="application/vnd.openxmlformats-package.relationships+xml"/>
  <Override PartName="/ppt/slides/_rels/slide97.xml.rels" ContentType="application/vnd.openxmlformats-package.relationships+xml"/>
  <Override PartName="/ppt/slides/slide71.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93.xml" ContentType="application/vnd.openxmlformats-officedocument.presentationml.slide+xml"/>
  <Override PartName="/ppt/slides/slide28.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slides/slide8.xml" ContentType="application/vnd.openxmlformats-officedocument.presentationml.slide+xml"/>
  <Override PartName="/ppt/slides/slide8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76.xml" ContentType="application/vnd.openxmlformats-officedocument.presentationml.slide+xml"/>
  <Override PartName="/ppt/slides/slide8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74.xml" ContentType="application/vnd.openxmlformats-officedocument.presentationml.slide+xml"/>
  <Override PartName="/ppt/slides/slide85.xml" ContentType="application/vnd.openxmlformats-officedocument.presentationml.slide+xml"/>
  <Override PartName="/ppt/slides/slide73.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92.xml" ContentType="application/vnd.openxmlformats-officedocument.presentationml.slide+xml"/>
  <Override PartName="/ppt/slides/slide27.xml" ContentType="application/vnd.openxmlformats-officedocument.presentationml.slide+xml"/>
  <Override PartName="/ppt/slides/slide91.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slides/slide96.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s/slide97.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17.xml" ContentType="application/vnd.openxmlformats-officedocument.presentationml.slide+xml"/>
  <Override PartName="/ppt/slides/slide82.xml" ContentType="application/vnd.openxmlformats-officedocument.presentationml.slide+xml"/>
  <Override PartName="/ppt/slides/slide98.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notesSlides/_rels/notesSlide54.xml.rels" ContentType="application/vnd.openxmlformats-package.relationships+xml"/>
  <Override PartName="/ppt/notesSlides/_rels/notesSlide53.xml.rels" ContentType="application/vnd.openxmlformats-package.relationships+xml"/>
  <Override PartName="/ppt/notesSlides/_rels/notesSlide52.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 id="341" r:id="rId99"/>
    <p:sldId id="342" r:id="rId100"/>
    <p:sldId id="343" r:id="rId101"/>
    <p:sldId id="344" r:id="rId102"/>
    <p:sldId id="345" r:id="rId103"/>
    <p:sldId id="346" r:id="rId104"/>
    <p:sldId id="347" r:id="rId105"/>
    <p:sldId id="348" r:id="rId106"/>
    <p:sldId id="349" r:id="rId107"/>
    <p:sldId id="350" r:id="rId108"/>
    <p:sldId id="351" r:id="rId109"/>
    <p:sldId id="352" r:id="rId110"/>
    <p:sldId id="353" r:id="rId111"/>
    <p:sldId id="354" r:id="rId112"/>
    <p:sldId id="355" r:id="rId113"/>
    <p:sldId id="356" r:id="rId114"/>
    <p:sldId id="357" r:id="rId115"/>
  </p:sldIdLst>
  <p:sldSz cx="9906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notesMaster" Target="notesMasters/notesMaster1.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slide" Target="slides/slide46.xml"/><Relationship Id="rId60" Type="http://schemas.openxmlformats.org/officeDocument/2006/relationships/slide" Target="slides/slide47.xml"/><Relationship Id="rId61" Type="http://schemas.openxmlformats.org/officeDocument/2006/relationships/slide" Target="slides/slide48.xml"/><Relationship Id="rId62" Type="http://schemas.openxmlformats.org/officeDocument/2006/relationships/slide" Target="slides/slide49.xml"/><Relationship Id="rId63" Type="http://schemas.openxmlformats.org/officeDocument/2006/relationships/slide" Target="slides/slide50.xml"/><Relationship Id="rId64" Type="http://schemas.openxmlformats.org/officeDocument/2006/relationships/slide" Target="slides/slide51.xml"/><Relationship Id="rId65" Type="http://schemas.openxmlformats.org/officeDocument/2006/relationships/slide" Target="slides/slide52.xml"/><Relationship Id="rId66" Type="http://schemas.openxmlformats.org/officeDocument/2006/relationships/slide" Target="slides/slide53.xml"/><Relationship Id="rId67" Type="http://schemas.openxmlformats.org/officeDocument/2006/relationships/slide" Target="slides/slide54.xml"/><Relationship Id="rId68" Type="http://schemas.openxmlformats.org/officeDocument/2006/relationships/slide" Target="slides/slide55.xml"/><Relationship Id="rId69" Type="http://schemas.openxmlformats.org/officeDocument/2006/relationships/slide" Target="slides/slide56.xml"/><Relationship Id="rId70" Type="http://schemas.openxmlformats.org/officeDocument/2006/relationships/slide" Target="slides/slide57.xml"/><Relationship Id="rId71" Type="http://schemas.openxmlformats.org/officeDocument/2006/relationships/slide" Target="slides/slide58.xml"/><Relationship Id="rId72" Type="http://schemas.openxmlformats.org/officeDocument/2006/relationships/slide" Target="slides/slide59.xml"/><Relationship Id="rId73" Type="http://schemas.openxmlformats.org/officeDocument/2006/relationships/slide" Target="slides/slide60.xml"/><Relationship Id="rId74" Type="http://schemas.openxmlformats.org/officeDocument/2006/relationships/slide" Target="slides/slide61.xml"/><Relationship Id="rId75" Type="http://schemas.openxmlformats.org/officeDocument/2006/relationships/slide" Target="slides/slide62.xml"/><Relationship Id="rId76" Type="http://schemas.openxmlformats.org/officeDocument/2006/relationships/slide" Target="slides/slide63.xml"/><Relationship Id="rId77" Type="http://schemas.openxmlformats.org/officeDocument/2006/relationships/slide" Target="slides/slide64.xml"/><Relationship Id="rId78" Type="http://schemas.openxmlformats.org/officeDocument/2006/relationships/slide" Target="slides/slide65.xml"/><Relationship Id="rId79" Type="http://schemas.openxmlformats.org/officeDocument/2006/relationships/slide" Target="slides/slide66.xml"/><Relationship Id="rId80" Type="http://schemas.openxmlformats.org/officeDocument/2006/relationships/slide" Target="slides/slide67.xml"/><Relationship Id="rId81" Type="http://schemas.openxmlformats.org/officeDocument/2006/relationships/slide" Target="slides/slide68.xml"/><Relationship Id="rId82" Type="http://schemas.openxmlformats.org/officeDocument/2006/relationships/slide" Target="slides/slide69.xml"/><Relationship Id="rId83" Type="http://schemas.openxmlformats.org/officeDocument/2006/relationships/slide" Target="slides/slide70.xml"/><Relationship Id="rId84" Type="http://schemas.openxmlformats.org/officeDocument/2006/relationships/slide" Target="slides/slide71.xml"/><Relationship Id="rId85" Type="http://schemas.openxmlformats.org/officeDocument/2006/relationships/slide" Target="slides/slide72.xml"/><Relationship Id="rId86" Type="http://schemas.openxmlformats.org/officeDocument/2006/relationships/slide" Target="slides/slide73.xml"/><Relationship Id="rId87" Type="http://schemas.openxmlformats.org/officeDocument/2006/relationships/slide" Target="slides/slide74.xml"/><Relationship Id="rId88" Type="http://schemas.openxmlformats.org/officeDocument/2006/relationships/slide" Target="slides/slide75.xml"/><Relationship Id="rId89" Type="http://schemas.openxmlformats.org/officeDocument/2006/relationships/slide" Target="slides/slide76.xml"/><Relationship Id="rId90" Type="http://schemas.openxmlformats.org/officeDocument/2006/relationships/slide" Target="slides/slide77.xml"/><Relationship Id="rId91" Type="http://schemas.openxmlformats.org/officeDocument/2006/relationships/slide" Target="slides/slide78.xml"/><Relationship Id="rId92" Type="http://schemas.openxmlformats.org/officeDocument/2006/relationships/slide" Target="slides/slide79.xml"/><Relationship Id="rId93" Type="http://schemas.openxmlformats.org/officeDocument/2006/relationships/slide" Target="slides/slide80.xml"/><Relationship Id="rId94" Type="http://schemas.openxmlformats.org/officeDocument/2006/relationships/slide" Target="slides/slide81.xml"/><Relationship Id="rId95" Type="http://schemas.openxmlformats.org/officeDocument/2006/relationships/slide" Target="slides/slide82.xml"/><Relationship Id="rId96" Type="http://schemas.openxmlformats.org/officeDocument/2006/relationships/slide" Target="slides/slide83.xml"/><Relationship Id="rId97" Type="http://schemas.openxmlformats.org/officeDocument/2006/relationships/slide" Target="slides/slide84.xml"/><Relationship Id="rId98" Type="http://schemas.openxmlformats.org/officeDocument/2006/relationships/slide" Target="slides/slide85.xml"/><Relationship Id="rId99" Type="http://schemas.openxmlformats.org/officeDocument/2006/relationships/slide" Target="slides/slide86.xml"/><Relationship Id="rId100" Type="http://schemas.openxmlformats.org/officeDocument/2006/relationships/slide" Target="slides/slide87.xml"/><Relationship Id="rId101" Type="http://schemas.openxmlformats.org/officeDocument/2006/relationships/slide" Target="slides/slide88.xml"/><Relationship Id="rId102" Type="http://schemas.openxmlformats.org/officeDocument/2006/relationships/slide" Target="slides/slide89.xml"/><Relationship Id="rId103" Type="http://schemas.openxmlformats.org/officeDocument/2006/relationships/slide" Target="slides/slide90.xml"/><Relationship Id="rId104" Type="http://schemas.openxmlformats.org/officeDocument/2006/relationships/slide" Target="slides/slide91.xml"/><Relationship Id="rId105" Type="http://schemas.openxmlformats.org/officeDocument/2006/relationships/slide" Target="slides/slide92.xml"/><Relationship Id="rId106" Type="http://schemas.openxmlformats.org/officeDocument/2006/relationships/slide" Target="slides/slide93.xml"/><Relationship Id="rId107" Type="http://schemas.openxmlformats.org/officeDocument/2006/relationships/slide" Target="slides/slide94.xml"/><Relationship Id="rId108" Type="http://schemas.openxmlformats.org/officeDocument/2006/relationships/slide" Target="slides/slide95.xml"/><Relationship Id="rId109" Type="http://schemas.openxmlformats.org/officeDocument/2006/relationships/slide" Target="slides/slide96.xml"/><Relationship Id="rId110" Type="http://schemas.openxmlformats.org/officeDocument/2006/relationships/slide" Target="slides/slide97.xml"/><Relationship Id="rId111" Type="http://schemas.openxmlformats.org/officeDocument/2006/relationships/slide" Target="slides/slide98.xml"/><Relationship Id="rId112" Type="http://schemas.openxmlformats.org/officeDocument/2006/relationships/slide" Target="slides/slide99.xml"/><Relationship Id="rId113" Type="http://schemas.openxmlformats.org/officeDocument/2006/relationships/slide" Target="slides/slide100.xml"/><Relationship Id="rId114" Type="http://schemas.openxmlformats.org/officeDocument/2006/relationships/slide" Target="slides/slide101.xml"/><Relationship Id="rId115" Type="http://schemas.openxmlformats.org/officeDocument/2006/relationships/slide" Target="slides/slide102.xml"/><Relationship Id="rId11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US" sz="1800" spc="-1" strike="noStrike">
                <a:solidFill>
                  <a:schemeClr val="dk1"/>
                </a:solidFill>
                <a:latin typeface="Century Gothic"/>
              </a:rPr>
              <a:t>Cliquez pour déplacer la diapo</a:t>
            </a:r>
            <a:endParaRPr b="0" lang="en-US" sz="1800" spc="-1" strike="noStrike">
              <a:solidFill>
                <a:schemeClr val="dk1"/>
              </a:solidFill>
              <a:latin typeface="Century Gothic"/>
            </a:endParaRPr>
          </a:p>
        </p:txBody>
      </p:sp>
      <p:sp>
        <p:nvSpPr>
          <p:cNvPr id="13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fr-FR" sz="2000" spc="-1" strike="noStrike">
                <a:solidFill>
                  <a:srgbClr val="000000"/>
                </a:solidFill>
                <a:latin typeface="Arial"/>
              </a:rPr>
              <a:t>Cliquez pour modifier le format des notes</a:t>
            </a:r>
            <a:endParaRPr b="0" lang="fr-FR" sz="2000" spc="-1" strike="noStrike">
              <a:solidFill>
                <a:srgbClr val="000000"/>
              </a:solidFill>
              <a:latin typeface="Arial"/>
            </a:endParaRPr>
          </a:p>
        </p:txBody>
      </p:sp>
      <p:sp>
        <p:nvSpPr>
          <p:cNvPr id="133"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fr-FR" sz="1400" spc="-1" strike="noStrike">
                <a:solidFill>
                  <a:srgbClr val="000000"/>
                </a:solidFill>
                <a:latin typeface="Times New Roman"/>
              </a:rPr>
              <a:t>&lt;en-tête&gt;</a:t>
            </a:r>
            <a:endParaRPr b="0" lang="fr-FR" sz="1400" spc="-1" strike="noStrike">
              <a:solidFill>
                <a:srgbClr val="000000"/>
              </a:solidFill>
              <a:latin typeface="Times New Roman"/>
            </a:endParaRPr>
          </a:p>
        </p:txBody>
      </p:sp>
      <p:sp>
        <p:nvSpPr>
          <p:cNvPr id="134" name="PlaceHolder 4"/>
          <p:cNvSpPr>
            <a:spLocks noGrp="1"/>
          </p:cNvSpPr>
          <p:nvPr>
            <p:ph type="dt" idx="31"/>
          </p:nvPr>
        </p:nvSpPr>
        <p:spPr>
          <a:xfrm>
            <a:off x="4278960" y="0"/>
            <a:ext cx="3280680" cy="534240"/>
          </a:xfrm>
          <a:prstGeom prst="rect">
            <a:avLst/>
          </a:prstGeom>
          <a:noFill/>
          <a:ln w="0">
            <a:noFill/>
          </a:ln>
        </p:spPr>
        <p:txBody>
          <a:bodyPr lIns="0" rIns="0" tIns="0" bIns="0" anchor="t">
            <a:noAutofit/>
          </a:bodyPr>
          <a:lstStyle>
            <a:lvl1pPr indent="0" algn="r">
              <a:buNone/>
              <a:defRPr b="0" lang="fr-FR" sz="1400" spc="-1" strike="noStrike">
                <a:solidFill>
                  <a:srgbClr val="000000"/>
                </a:solidFill>
                <a:latin typeface="Times New Roman"/>
              </a:defRPr>
            </a:lvl1pPr>
          </a:lstStyle>
          <a:p>
            <a:pPr indent="0" algn="r">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35" name="PlaceHolder 5"/>
          <p:cNvSpPr>
            <a:spLocks noGrp="1"/>
          </p:cNvSpPr>
          <p:nvPr>
            <p:ph type="ftr" idx="32"/>
          </p:nvPr>
        </p:nvSpPr>
        <p:spPr>
          <a:xfrm>
            <a:off x="0" y="10157400"/>
            <a:ext cx="3280680" cy="53424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36" name="PlaceHolder 6"/>
          <p:cNvSpPr>
            <a:spLocks noGrp="1"/>
          </p:cNvSpPr>
          <p:nvPr>
            <p:ph type="sldNum" idx="33"/>
          </p:nvPr>
        </p:nvSpPr>
        <p:spPr>
          <a:xfrm>
            <a:off x="4278960" y="10157400"/>
            <a:ext cx="3280680" cy="534240"/>
          </a:xfrm>
          <a:prstGeom prst="rect">
            <a:avLst/>
          </a:prstGeom>
          <a:noFill/>
          <a:ln w="0">
            <a:noFill/>
          </a:ln>
        </p:spPr>
        <p:txBody>
          <a:bodyPr lIns="0" rIns="0" tIns="0" bIns="0" anchor="b">
            <a:noAutofit/>
          </a:bodyPr>
          <a:lstStyle>
            <a:lvl1pPr indent="0" algn="r">
              <a:buNone/>
              <a:defRPr b="0" lang="fr-FR" sz="1400" spc="-1" strike="noStrike">
                <a:solidFill>
                  <a:srgbClr val="000000"/>
                </a:solidFill>
                <a:latin typeface="Times New Roman"/>
              </a:defRPr>
            </a:lvl1pPr>
          </a:lstStyle>
          <a:p>
            <a:pPr indent="0" algn="r">
              <a:buNone/>
            </a:pPr>
            <a:fld id="{327C962E-6E83-4230-AD11-75EF179313A2}" type="slidenum">
              <a:rPr b="0" lang="fr-FR" sz="1400" spc="-1" strike="noStrike">
                <a:solidFill>
                  <a:srgbClr val="000000"/>
                </a:solidFill>
                <a:latin typeface="Times New Roman"/>
              </a:rPr>
              <a:t>&lt;numéro&gt;</a:t>
            </a:fld>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PlaceHolder 1"/>
          <p:cNvSpPr>
            <a:spLocks noGrp="1"/>
          </p:cNvSpPr>
          <p:nvPr>
            <p:ph type="sldImg"/>
          </p:nvPr>
        </p:nvSpPr>
        <p:spPr>
          <a:xfrm>
            <a:off x="1200240" y="1143000"/>
            <a:ext cx="4457520" cy="3085920"/>
          </a:xfrm>
          <a:prstGeom prst="rect">
            <a:avLst/>
          </a:prstGeom>
          <a:ln w="0">
            <a:noFill/>
          </a:ln>
        </p:spPr>
      </p:sp>
      <p:sp>
        <p:nvSpPr>
          <p:cNvPr id="632" name="PlaceHolder 2"/>
          <p:cNvSpPr>
            <a:spLocks noGrp="1"/>
          </p:cNvSpPr>
          <p:nvPr>
            <p:ph type="body"/>
          </p:nvPr>
        </p:nvSpPr>
        <p:spPr>
          <a:xfrm>
            <a:off x="685800" y="4400640"/>
            <a:ext cx="5486040" cy="3085920"/>
          </a:xfrm>
          <a:prstGeom prst="rect">
            <a:avLst/>
          </a:prstGeom>
          <a:noFill/>
          <a:ln w="0">
            <a:noFill/>
          </a:ln>
        </p:spPr>
        <p:txBody>
          <a:bodyPr lIns="91440" rIns="91440" tIns="45720" bIns="45720" anchor="t">
            <a:normAutofit/>
          </a:bodyPr>
          <a:p>
            <a:pPr marL="216000" indent="-216000">
              <a:buNone/>
            </a:pPr>
            <a:endParaRPr b="0" lang="fr-FR" sz="1800" spc="-1" strike="noStrike">
              <a:solidFill>
                <a:srgbClr val="000000"/>
              </a:solidFill>
              <a:latin typeface="Arial"/>
            </a:endParaRPr>
          </a:p>
        </p:txBody>
      </p:sp>
      <p:sp>
        <p:nvSpPr>
          <p:cNvPr id="633" name="PlaceHolder 3"/>
          <p:cNvSpPr>
            <a:spLocks noGrp="1"/>
          </p:cNvSpPr>
          <p:nvPr>
            <p:ph type="sldNum" idx="34"/>
          </p:nvPr>
        </p:nvSpPr>
        <p:spPr>
          <a:xfrm>
            <a:off x="3884760" y="8685360"/>
            <a:ext cx="2971440" cy="458280"/>
          </a:xfrm>
          <a:prstGeom prst="rect">
            <a:avLst/>
          </a:prstGeom>
          <a:noFill/>
          <a:ln w="0">
            <a:noFill/>
          </a:ln>
        </p:spPr>
        <p:txBody>
          <a:bodyPr lIns="91440" rIns="91440" tIns="45720" bIns="45720" anchor="b">
            <a:noAutofit/>
          </a:bodyPr>
          <a:lstStyle>
            <a:lvl1pPr indent="0" algn="r" defTabSz="914400">
              <a:lnSpc>
                <a:spcPct val="100000"/>
              </a:lnSpc>
              <a:buNone/>
              <a:defRPr b="0" lang="fr-FR" sz="1200" spc="-1" strike="noStrike">
                <a:solidFill>
                  <a:schemeClr val="dk1"/>
                </a:solidFill>
                <a:latin typeface="+mn-lt"/>
                <a:ea typeface="+mn-ea"/>
              </a:defRPr>
            </a:lvl1pPr>
          </a:lstStyle>
          <a:p>
            <a:pPr indent="0" algn="r" defTabSz="914400">
              <a:lnSpc>
                <a:spcPct val="100000"/>
              </a:lnSpc>
              <a:buNone/>
            </a:pPr>
            <a:fld id="{426259EB-860F-4352-A694-19AD89C98143}" type="slidenum">
              <a:rPr b="0" lang="fr-FR" sz="1200" spc="-1" strike="noStrike">
                <a:solidFill>
                  <a:schemeClr val="dk1"/>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4" name="PlaceHolder 1"/>
          <p:cNvSpPr>
            <a:spLocks noGrp="1"/>
          </p:cNvSpPr>
          <p:nvPr>
            <p:ph type="sldImg"/>
          </p:nvPr>
        </p:nvSpPr>
        <p:spPr>
          <a:xfrm>
            <a:off x="1200240" y="1143000"/>
            <a:ext cx="4457520" cy="3085920"/>
          </a:xfrm>
          <a:prstGeom prst="rect">
            <a:avLst/>
          </a:prstGeom>
          <a:ln w="0">
            <a:noFill/>
          </a:ln>
        </p:spPr>
      </p:sp>
      <p:sp>
        <p:nvSpPr>
          <p:cNvPr id="635" name="PlaceHolder 2"/>
          <p:cNvSpPr>
            <a:spLocks noGrp="1"/>
          </p:cNvSpPr>
          <p:nvPr>
            <p:ph type="body"/>
          </p:nvPr>
        </p:nvSpPr>
        <p:spPr>
          <a:xfrm>
            <a:off x="685800" y="4400640"/>
            <a:ext cx="5486040" cy="3085920"/>
          </a:xfrm>
          <a:prstGeom prst="rect">
            <a:avLst/>
          </a:prstGeom>
          <a:noFill/>
          <a:ln w="0">
            <a:noFill/>
          </a:ln>
        </p:spPr>
        <p:txBody>
          <a:bodyPr lIns="91440" rIns="91440" tIns="45720" bIns="45720" anchor="t">
            <a:noAutofit/>
          </a:bodyPr>
          <a:p>
            <a:pPr marL="216000" indent="-216000">
              <a:buNone/>
            </a:pPr>
            <a:endParaRPr b="0" lang="fr-FR" sz="1800" spc="-1" strike="noStrike">
              <a:solidFill>
                <a:srgbClr val="000000"/>
              </a:solidFill>
              <a:latin typeface="Arial"/>
            </a:endParaRPr>
          </a:p>
        </p:txBody>
      </p:sp>
      <p:sp>
        <p:nvSpPr>
          <p:cNvPr id="636" name="PlaceHolder 3"/>
          <p:cNvSpPr>
            <a:spLocks noGrp="1"/>
          </p:cNvSpPr>
          <p:nvPr>
            <p:ph type="sldNum" idx="35"/>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fr-FR" sz="1200" spc="-1" strike="noStrike">
                <a:solidFill>
                  <a:srgbClr val="000000"/>
                </a:solidFill>
                <a:latin typeface="Times New Roman"/>
              </a:defRPr>
            </a:lvl1pPr>
          </a:lstStyle>
          <a:p>
            <a:pPr indent="0" algn="r">
              <a:lnSpc>
                <a:spcPct val="100000"/>
              </a:lnSpc>
              <a:buNone/>
            </a:pPr>
            <a:fld id="{C4A558C4-235B-4E79-9A3C-FA79DA0BC679}" type="slidenum">
              <a:rPr b="0" lang="fr-FR" sz="1200" spc="-1" strike="noStrike">
                <a:solidFill>
                  <a:srgbClr val="000000"/>
                </a:solidFill>
                <a:latin typeface="Times New Roman"/>
              </a:rPr>
              <a:t>&lt;numéro&gt;</a:t>
            </a:fld>
            <a:endParaRPr b="0" lang="fr-FR" sz="1200" spc="-1" strike="noStrike">
              <a:solidFill>
                <a:srgbClr val="000000"/>
              </a:solidFill>
              <a:latin typeface="Times New Roman"/>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7" name="PlaceHolder 1"/>
          <p:cNvSpPr>
            <a:spLocks noGrp="1"/>
          </p:cNvSpPr>
          <p:nvPr>
            <p:ph type="sldImg"/>
          </p:nvPr>
        </p:nvSpPr>
        <p:spPr>
          <a:xfrm>
            <a:off x="1200240" y="1143000"/>
            <a:ext cx="4457520" cy="3085920"/>
          </a:xfrm>
          <a:prstGeom prst="rect">
            <a:avLst/>
          </a:prstGeom>
          <a:ln w="0">
            <a:noFill/>
          </a:ln>
        </p:spPr>
      </p:sp>
      <p:sp>
        <p:nvSpPr>
          <p:cNvPr id="638" name="PlaceHolder 2"/>
          <p:cNvSpPr>
            <a:spLocks noGrp="1"/>
          </p:cNvSpPr>
          <p:nvPr>
            <p:ph type="body"/>
          </p:nvPr>
        </p:nvSpPr>
        <p:spPr>
          <a:xfrm>
            <a:off x="685800" y="4400640"/>
            <a:ext cx="5486040" cy="3085920"/>
          </a:xfrm>
          <a:prstGeom prst="rect">
            <a:avLst/>
          </a:prstGeom>
          <a:noFill/>
          <a:ln w="0">
            <a:noFill/>
          </a:ln>
        </p:spPr>
        <p:txBody>
          <a:bodyPr lIns="91440" rIns="91440" tIns="45720" bIns="45720" anchor="t">
            <a:noAutofit/>
          </a:bodyPr>
          <a:p>
            <a:pPr marL="216000" indent="-216000">
              <a:buNone/>
            </a:pPr>
            <a:endParaRPr b="0" lang="fr-FR" sz="1800" spc="-1" strike="noStrike">
              <a:solidFill>
                <a:srgbClr val="000000"/>
              </a:solidFill>
              <a:latin typeface="Arial"/>
            </a:endParaRPr>
          </a:p>
        </p:txBody>
      </p:sp>
      <p:sp>
        <p:nvSpPr>
          <p:cNvPr id="639" name="PlaceHolder 3"/>
          <p:cNvSpPr>
            <a:spLocks noGrp="1"/>
          </p:cNvSpPr>
          <p:nvPr>
            <p:ph type="sldNum" idx="36"/>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fr-FR" sz="1200" spc="-1" strike="noStrike">
                <a:solidFill>
                  <a:srgbClr val="000000"/>
                </a:solidFill>
                <a:latin typeface="Times New Roman"/>
              </a:defRPr>
            </a:lvl1pPr>
          </a:lstStyle>
          <a:p>
            <a:pPr indent="0" algn="r">
              <a:lnSpc>
                <a:spcPct val="100000"/>
              </a:lnSpc>
              <a:buNone/>
            </a:pPr>
            <a:fld id="{69C2877A-CB83-4755-AFF7-08334AF81EF1}" type="slidenum">
              <a:rPr b="0" lang="fr-FR" sz="1200" spc="-1" strike="noStrike">
                <a:solidFill>
                  <a:srgbClr val="000000"/>
                </a:solidFill>
                <a:latin typeface="Times New Roman"/>
              </a:rPr>
              <a:t>&lt;numéro&gt;</a:t>
            </a:fld>
            <a:endParaRPr b="0" lang="fr-FR" sz="1200" spc="-1" strike="noStrike">
              <a:solidFill>
                <a:srgbClr val="000000"/>
              </a:solidFill>
              <a:latin typeface="Times New Roman"/>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0" name="PlaceHolder 1"/>
          <p:cNvSpPr>
            <a:spLocks noGrp="1"/>
          </p:cNvSpPr>
          <p:nvPr>
            <p:ph type="sldImg"/>
          </p:nvPr>
        </p:nvSpPr>
        <p:spPr>
          <a:xfrm>
            <a:off x="1200240" y="1143000"/>
            <a:ext cx="4457520" cy="3085920"/>
          </a:xfrm>
          <a:prstGeom prst="rect">
            <a:avLst/>
          </a:prstGeom>
          <a:ln w="0">
            <a:noFill/>
          </a:ln>
        </p:spPr>
      </p:sp>
      <p:sp>
        <p:nvSpPr>
          <p:cNvPr id="641" name="PlaceHolder 2"/>
          <p:cNvSpPr>
            <a:spLocks noGrp="1"/>
          </p:cNvSpPr>
          <p:nvPr>
            <p:ph type="body"/>
          </p:nvPr>
        </p:nvSpPr>
        <p:spPr>
          <a:xfrm>
            <a:off x="685800" y="4400640"/>
            <a:ext cx="5486040" cy="3085920"/>
          </a:xfrm>
          <a:prstGeom prst="rect">
            <a:avLst/>
          </a:prstGeom>
          <a:noFill/>
          <a:ln w="0">
            <a:noFill/>
          </a:ln>
        </p:spPr>
        <p:txBody>
          <a:bodyPr lIns="91440" rIns="91440" tIns="45720" bIns="45720" anchor="t">
            <a:noAutofit/>
          </a:bodyPr>
          <a:p>
            <a:pPr marL="216000" indent="-216000">
              <a:buNone/>
            </a:pPr>
            <a:endParaRPr b="0" lang="fr-FR" sz="1800" spc="-1" strike="noStrike">
              <a:solidFill>
                <a:srgbClr val="000000"/>
              </a:solidFill>
              <a:latin typeface="Arial"/>
            </a:endParaRPr>
          </a:p>
        </p:txBody>
      </p:sp>
      <p:sp>
        <p:nvSpPr>
          <p:cNvPr id="642" name="PlaceHolder 3"/>
          <p:cNvSpPr>
            <a:spLocks noGrp="1"/>
          </p:cNvSpPr>
          <p:nvPr>
            <p:ph type="sldNum" idx="37"/>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fr-FR" sz="1200" spc="-1" strike="noStrike">
                <a:solidFill>
                  <a:srgbClr val="000000"/>
                </a:solidFill>
                <a:latin typeface="Times New Roman"/>
              </a:defRPr>
            </a:lvl1pPr>
          </a:lstStyle>
          <a:p>
            <a:pPr indent="0" algn="r">
              <a:lnSpc>
                <a:spcPct val="100000"/>
              </a:lnSpc>
              <a:buNone/>
            </a:pPr>
            <a:fld id="{C3F8435D-1C48-4B87-AA58-6DAFE74990BB}" type="slidenum">
              <a:rPr b="0" lang="fr-FR" sz="1200" spc="-1" strike="noStrike">
                <a:solidFill>
                  <a:srgbClr val="000000"/>
                </a:solidFill>
                <a:latin typeface="Times New Roman"/>
              </a:rPr>
              <a:t>&lt;numéro&gt;</a:t>
            </a:fld>
            <a:endParaRPr b="0" lang="fr-FR"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e de titre">
    <p:spTree>
      <p:nvGrpSpPr>
        <p:cNvPr id="1" name=""/>
        <p:cNvGrpSpPr/>
        <p:nvPr/>
      </p:nvGrpSpPr>
      <p:grpSpPr>
        <a:xfrm>
          <a:off x="0" y="0"/>
          <a:ext cx="0" cy="0"/>
          <a:chOff x="0" y="0"/>
          <a:chExt cx="0" cy="0"/>
        </a:xfrm>
      </p:grpSpPr>
      <p:sp>
        <p:nvSpPr>
          <p:cNvPr id="17" name="PlaceHolder 1"/>
          <p:cNvSpPr>
            <a:spLocks noGrp="1"/>
          </p:cNvSpPr>
          <p:nvPr>
            <p:ph type="title"/>
          </p:nvPr>
        </p:nvSpPr>
        <p:spPr>
          <a:xfrm>
            <a:off x="1052640" y="1188720"/>
            <a:ext cx="7800480" cy="25142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8" name="PlaceHolder 2"/>
          <p:cNvSpPr>
            <a:spLocks noGrp="1"/>
          </p:cNvSpPr>
          <p:nvPr>
            <p:ph type="subTitle"/>
          </p:nvPr>
        </p:nvSpPr>
        <p:spPr>
          <a:xfrm>
            <a:off x="495000" y="1604520"/>
            <a:ext cx="891504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629D23FE-DAAA-4724-8138-1D40EB8AAA19}" type="slidenum">
              <a:t>&lt;#&gt;</a:t>
            </a:fld>
          </a:p>
        </p:txBody>
      </p:sp>
      <p:sp>
        <p:nvSpPr>
          <p:cNvPr id="4" name="PlaceHolder 3"/>
          <p:cNvSpPr>
            <a:spLocks noGrp="1"/>
          </p:cNvSpPr>
          <p:nvPr>
            <p:ph type="dt" idx="25"/>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p>
            <a:r>
              <a:t>Footer</a:t>
            </a:r>
          </a:p>
        </p:txBody>
      </p:sp>
      <p:sp>
        <p:nvSpPr>
          <p:cNvPr id="3" name="PlaceHolder 2"/>
          <p:cNvSpPr>
            <a:spLocks noGrp="1"/>
          </p:cNvSpPr>
          <p:nvPr>
            <p:ph type="sldNum" idx="30"/>
          </p:nvPr>
        </p:nvSpPr>
        <p:spPr/>
        <p:txBody>
          <a:bodyPr/>
          <a:p>
            <a:fld id="{8918F593-48DA-43D9-9D21-C3D92FE58AD1}" type="slidenum">
              <a:t>&lt;#&gt;</a:t>
            </a:fld>
          </a:p>
        </p:txBody>
      </p:sp>
      <p:sp>
        <p:nvSpPr>
          <p:cNvPr id="4" name="PlaceHolder 3"/>
          <p:cNvSpPr>
            <a:spLocks noGrp="1"/>
          </p:cNvSpPr>
          <p:nvPr>
            <p:ph type="dt" idx="28"/>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E39C3249-9CBD-4D60-BD95-9799CE992D84}" type="slidenum">
              <a:t>&lt;#&gt;</a:t>
            </a:fld>
          </a:p>
        </p:txBody>
      </p:sp>
      <p:sp>
        <p:nvSpPr>
          <p:cNvPr id="4" name="PlaceHolder 3"/>
          <p:cNvSpPr>
            <a:spLocks noGrp="1"/>
          </p:cNvSpPr>
          <p:nvPr>
            <p:ph type="dt" idx="1"/>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B6951A75-9F22-46CE-B8A1-86111453AEF0}" type="slidenum">
              <a:t>&lt;#&gt;</a:t>
            </a:fld>
          </a:p>
        </p:txBody>
      </p:sp>
      <p:sp>
        <p:nvSpPr>
          <p:cNvPr id="4" name="PlaceHolder 3"/>
          <p:cNvSpPr>
            <a:spLocks noGrp="1"/>
          </p:cNvSpPr>
          <p:nvPr>
            <p:ph type="dt" idx="4"/>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re et contenu">
    <p:spTree>
      <p:nvGrpSpPr>
        <p:cNvPr id="1" name=""/>
        <p:cNvGrpSpPr/>
        <p:nvPr/>
      </p:nvGrpSpPr>
      <p:grpSpPr>
        <a:xfrm>
          <a:off x="0" y="0"/>
          <a:ext cx="0" cy="0"/>
          <a:chOff x="0" y="0"/>
          <a:chExt cx="0" cy="0"/>
        </a:xfrm>
      </p:grpSpPr>
      <p:sp>
        <p:nvSpPr>
          <p:cNvPr id="43" name="PlaceHolder 1"/>
          <p:cNvSpPr>
            <a:spLocks noGrp="1"/>
          </p:cNvSpPr>
          <p:nvPr>
            <p:ph type="title"/>
          </p:nvPr>
        </p:nvSpPr>
        <p:spPr>
          <a:xfrm>
            <a:off x="1052640" y="1188720"/>
            <a:ext cx="7800480" cy="25142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44" name="PlaceHolder 2"/>
          <p:cNvSpPr>
            <a:spLocks noGrp="1"/>
          </p:cNvSpPr>
          <p:nvPr>
            <p:ph/>
          </p:nvPr>
        </p:nvSpPr>
        <p:spPr>
          <a:xfrm>
            <a:off x="495000" y="1604520"/>
            <a:ext cx="8915040" cy="397728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chemeClr val="dk1"/>
              </a:solidFill>
              <a:latin typeface="Century Gothic"/>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E0A620C3-BF4B-460B-A414-CDCFA24E2A4B}" type="slidenum">
              <a:t>&lt;#&gt;</a:t>
            </a:fld>
          </a:p>
        </p:txBody>
      </p:sp>
      <p:sp>
        <p:nvSpPr>
          <p:cNvPr id="6" name="PlaceHolder 5"/>
          <p:cNvSpPr>
            <a:spLocks noGrp="1"/>
          </p:cNvSpPr>
          <p:nvPr>
            <p:ph type="dt" idx="7"/>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3D7348BD-501F-467B-A277-E8DAA35CF5B3}" type="slidenum">
              <a:t>&lt;#&gt;</a:t>
            </a:fld>
          </a:p>
        </p:txBody>
      </p:sp>
      <p:sp>
        <p:nvSpPr>
          <p:cNvPr id="4" name="PlaceHolder 3"/>
          <p:cNvSpPr>
            <a:spLocks noGrp="1"/>
          </p:cNvSpPr>
          <p:nvPr>
            <p:ph type="dt" idx="10"/>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ux contenus">
    <p:spTree>
      <p:nvGrpSpPr>
        <p:cNvPr id="1" name=""/>
        <p:cNvGrpSpPr/>
        <p:nvPr/>
      </p:nvGrpSpPr>
      <p:grpSpPr>
        <a:xfrm>
          <a:off x="0" y="0"/>
          <a:ext cx="0" cy="0"/>
          <a:chOff x="0" y="0"/>
          <a:chExt cx="0" cy="0"/>
        </a:xfrm>
      </p:grpSpPr>
      <p:sp>
        <p:nvSpPr>
          <p:cNvPr id="68" name="PlaceHolder 1"/>
          <p:cNvSpPr>
            <a:spLocks noGrp="1"/>
          </p:cNvSpPr>
          <p:nvPr>
            <p:ph type="title"/>
          </p:nvPr>
        </p:nvSpPr>
        <p:spPr>
          <a:xfrm>
            <a:off x="1052640" y="1188720"/>
            <a:ext cx="7800480" cy="25142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69" name="PlaceHolder 2"/>
          <p:cNvSpPr>
            <a:spLocks noGrp="1"/>
          </p:cNvSpPr>
          <p:nvPr>
            <p:ph/>
          </p:nvPr>
        </p:nvSpPr>
        <p:spPr>
          <a:xfrm>
            <a:off x="495000" y="1604520"/>
            <a:ext cx="4350240" cy="397728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chemeClr val="dk1"/>
              </a:solidFill>
              <a:latin typeface="Century Gothic"/>
            </a:endParaRPr>
          </a:p>
        </p:txBody>
      </p:sp>
      <p:sp>
        <p:nvSpPr>
          <p:cNvPr id="70" name="PlaceHolder 3"/>
          <p:cNvSpPr>
            <a:spLocks noGrp="1"/>
          </p:cNvSpPr>
          <p:nvPr>
            <p:ph/>
          </p:nvPr>
        </p:nvSpPr>
        <p:spPr>
          <a:xfrm>
            <a:off x="5063040" y="1604520"/>
            <a:ext cx="4350240" cy="397728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chemeClr val="dk1"/>
              </a:solidFill>
              <a:latin typeface="Century Gothic"/>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F29B54EF-FAAE-4A85-8EEB-998962A2CAB5}" type="slidenum">
              <a:t>&lt;#&gt;</a:t>
            </a:fld>
          </a:p>
        </p:txBody>
      </p:sp>
      <p:sp>
        <p:nvSpPr>
          <p:cNvPr id="7" name="PlaceHolder 6"/>
          <p:cNvSpPr>
            <a:spLocks noGrp="1"/>
          </p:cNvSpPr>
          <p:nvPr>
            <p:ph type="dt" idx="13"/>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p>
            <a:r>
              <a:t>Footer</a:t>
            </a:r>
          </a:p>
        </p:txBody>
      </p:sp>
      <p:sp>
        <p:nvSpPr>
          <p:cNvPr id="3" name="PlaceHolder 2"/>
          <p:cNvSpPr>
            <a:spLocks noGrp="1"/>
          </p:cNvSpPr>
          <p:nvPr>
            <p:ph type="sldNum" idx="18"/>
          </p:nvPr>
        </p:nvSpPr>
        <p:spPr/>
        <p:txBody>
          <a:bodyPr/>
          <a:p>
            <a:fld id="{EB6E6B7F-8FDF-4ECA-ACAB-D241C8E0A0CF}" type="slidenum">
              <a:t>&lt;#&gt;</a:t>
            </a:fld>
          </a:p>
        </p:txBody>
      </p:sp>
      <p:sp>
        <p:nvSpPr>
          <p:cNvPr id="4" name="PlaceHolder 3"/>
          <p:cNvSpPr>
            <a:spLocks noGrp="1"/>
          </p:cNvSpPr>
          <p:nvPr>
            <p:ph type="dt" idx="16"/>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re seul">
    <p:spTree>
      <p:nvGrpSpPr>
        <p:cNvPr id="1" name=""/>
        <p:cNvGrpSpPr/>
        <p:nvPr/>
      </p:nvGrpSpPr>
      <p:grpSpPr>
        <a:xfrm>
          <a:off x="0" y="0"/>
          <a:ext cx="0" cy="0"/>
          <a:chOff x="0" y="0"/>
          <a:chExt cx="0" cy="0"/>
        </a:xfrm>
      </p:grpSpPr>
      <p:sp>
        <p:nvSpPr>
          <p:cNvPr id="89" name="PlaceHolder 1"/>
          <p:cNvSpPr>
            <a:spLocks noGrp="1"/>
          </p:cNvSpPr>
          <p:nvPr>
            <p:ph type="title"/>
          </p:nvPr>
        </p:nvSpPr>
        <p:spPr>
          <a:xfrm>
            <a:off x="1052640" y="1188720"/>
            <a:ext cx="7800480" cy="25142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3" name="PlaceHolder 2"/>
          <p:cNvSpPr>
            <a:spLocks noGrp="1"/>
          </p:cNvSpPr>
          <p:nvPr>
            <p:ph type="ftr" idx="20"/>
          </p:nvPr>
        </p:nvSpPr>
        <p:spPr/>
        <p:txBody>
          <a:bodyPr/>
          <a:p>
            <a:r>
              <a:t>Footer</a:t>
            </a:r>
          </a:p>
        </p:txBody>
      </p:sp>
      <p:sp>
        <p:nvSpPr>
          <p:cNvPr id="4" name="PlaceHolder 3"/>
          <p:cNvSpPr>
            <a:spLocks noGrp="1"/>
          </p:cNvSpPr>
          <p:nvPr>
            <p:ph type="sldNum" idx="21"/>
          </p:nvPr>
        </p:nvSpPr>
        <p:spPr/>
        <p:txBody>
          <a:bodyPr/>
          <a:p>
            <a:fld id="{41B7BE76-37F4-4D5B-B577-77601EE9BF28}" type="slidenum">
              <a:t>&lt;#&gt;</a:t>
            </a:fld>
          </a:p>
        </p:txBody>
      </p:sp>
      <p:sp>
        <p:nvSpPr>
          <p:cNvPr id="5" name="PlaceHolder 4"/>
          <p:cNvSpPr>
            <a:spLocks noGrp="1"/>
          </p:cNvSpPr>
          <p:nvPr>
            <p:ph type="dt" idx="19"/>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ide">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p>
            <a:r>
              <a:t>Footer</a:t>
            </a:r>
          </a:p>
        </p:txBody>
      </p:sp>
      <p:sp>
        <p:nvSpPr>
          <p:cNvPr id="3" name="PlaceHolder 2"/>
          <p:cNvSpPr>
            <a:spLocks noGrp="1"/>
          </p:cNvSpPr>
          <p:nvPr>
            <p:ph type="sldNum" idx="24"/>
          </p:nvPr>
        </p:nvSpPr>
        <p:spPr/>
        <p:txBody>
          <a:bodyPr/>
          <a:p>
            <a:fld id="{13A1D10C-E01F-4A7E-A441-981EAD11CA3B}" type="slidenum">
              <a:t>&lt;#&gt;</a:t>
            </a:fld>
          </a:p>
        </p:txBody>
      </p:sp>
      <p:sp>
        <p:nvSpPr>
          <p:cNvPr id="4" name="PlaceHolder 3"/>
          <p:cNvSpPr>
            <a:spLocks noGrp="1"/>
          </p:cNvSpPr>
          <p:nvPr>
            <p:ph type="dt" idx="22"/>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3f3d8">
                <a:alpha val="85000"/>
              </a:srgbClr>
            </a:gs>
            <a:gs pos="42000">
              <a:srgbClr val="ffffff">
                <a:alpha val="40000"/>
              </a:srgbClr>
            </a:gs>
            <a:gs pos="75000">
              <a:srgbClr val="ffffff">
                <a:alpha val="40000"/>
              </a:srgbClr>
            </a:gs>
            <a:gs pos="100000">
              <a:srgbClr val="e3f3d8">
                <a:alpha val="86000"/>
              </a:srgbClr>
            </a:gs>
          </a:gsLst>
          <a:lin ang="5400000"/>
        </a:gradFill>
      </p:bgPr>
    </p:bg>
    <p:spTree>
      <p:nvGrpSpPr>
        <p:cNvPr id="1" name=""/>
        <p:cNvGrpSpPr/>
        <p:nvPr/>
      </p:nvGrpSpPr>
      <p:grpSpPr>
        <a:xfrm>
          <a:off x="0" y="0"/>
          <a:ext cx="0" cy="0"/>
          <a:chOff x="0" y="0"/>
          <a:chExt cx="0" cy="0"/>
        </a:xfrm>
      </p:grpSpPr>
      <p:grpSp>
        <p:nvGrpSpPr>
          <p:cNvPr id="0" name="Group 7"/>
          <p:cNvGrpSpPr/>
          <p:nvPr/>
        </p:nvGrpSpPr>
        <p:grpSpPr>
          <a:xfrm>
            <a:off x="0" y="6309360"/>
            <a:ext cx="9903240" cy="548280"/>
            <a:chOff x="0" y="6309360"/>
            <a:chExt cx="9903240" cy="548280"/>
          </a:xfrm>
        </p:grpSpPr>
        <p:sp>
          <p:nvSpPr>
            <p:cNvPr id="1" name="Rectangle 8"/>
            <p:cNvSpPr/>
            <p:nvPr/>
          </p:nvSpPr>
          <p:spPr>
            <a:xfrm>
              <a:off x="0" y="6309360"/>
              <a:ext cx="990324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2" name="Rectangle 9"/>
            <p:cNvSpPr/>
            <p:nvPr/>
          </p:nvSpPr>
          <p:spPr>
            <a:xfrm>
              <a:off x="0" y="6703200"/>
              <a:ext cx="990324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grpSp>
        <p:nvGrpSpPr>
          <p:cNvPr id="3" name="Group 5"/>
          <p:cNvGrpSpPr/>
          <p:nvPr/>
        </p:nvGrpSpPr>
        <p:grpSpPr>
          <a:xfrm>
            <a:off x="0" y="0"/>
            <a:ext cx="9903240" cy="712440"/>
            <a:chOff x="0" y="0"/>
            <a:chExt cx="9903240" cy="712440"/>
          </a:xfrm>
        </p:grpSpPr>
        <p:sp>
          <p:nvSpPr>
            <p:cNvPr id="4" name="Rectangle 6"/>
            <p:cNvSpPr/>
            <p:nvPr/>
          </p:nvSpPr>
          <p:spPr>
            <a:xfrm flipV="1">
              <a:off x="0" y="72000"/>
              <a:ext cx="9903240" cy="63972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 name="Rectangle 9"/>
            <p:cNvSpPr/>
            <p:nvPr/>
          </p:nvSpPr>
          <p:spPr>
            <a:xfrm flipV="1">
              <a:off x="0" y="0"/>
              <a:ext cx="9903240" cy="20088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grpSp>
        <p:nvGrpSpPr>
          <p:cNvPr id="6" name="Group 10"/>
          <p:cNvGrpSpPr/>
          <p:nvPr/>
        </p:nvGrpSpPr>
        <p:grpSpPr>
          <a:xfrm>
            <a:off x="-360" y="0"/>
            <a:ext cx="579600" cy="6857640"/>
            <a:chOff x="-360" y="0"/>
            <a:chExt cx="579600" cy="6857640"/>
          </a:xfrm>
        </p:grpSpPr>
        <p:sp>
          <p:nvSpPr>
            <p:cNvPr id="7" name="Rectangle 11"/>
            <p:cNvSpPr/>
            <p:nvPr/>
          </p:nvSpPr>
          <p:spPr>
            <a:xfrm flipH="1">
              <a:off x="59400" y="0"/>
              <a:ext cx="519840" cy="685764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8" name="Rectangle 12"/>
            <p:cNvSpPr/>
            <p:nvPr/>
          </p:nvSpPr>
          <p:spPr>
            <a:xfrm flipH="1">
              <a:off x="-720" y="0"/>
              <a:ext cx="164520" cy="68576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grpSp>
        <p:nvGrpSpPr>
          <p:cNvPr id="9" name="Group 13"/>
          <p:cNvGrpSpPr/>
          <p:nvPr/>
        </p:nvGrpSpPr>
        <p:grpSpPr>
          <a:xfrm>
            <a:off x="9324720" y="0"/>
            <a:ext cx="606600" cy="6857640"/>
            <a:chOff x="9324720" y="0"/>
            <a:chExt cx="606600" cy="6857640"/>
          </a:xfrm>
        </p:grpSpPr>
        <p:sp>
          <p:nvSpPr>
            <p:cNvPr id="10" name="Rectangle 14"/>
            <p:cNvSpPr/>
            <p:nvPr/>
          </p:nvSpPr>
          <p:spPr>
            <a:xfrm flipH="1">
              <a:off x="9324720" y="0"/>
              <a:ext cx="519840" cy="685764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11" name="Rectangle 15"/>
            <p:cNvSpPr/>
            <p:nvPr/>
          </p:nvSpPr>
          <p:spPr>
            <a:xfrm flipH="1">
              <a:off x="9766440" y="0"/>
              <a:ext cx="164520" cy="68576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grpSp>
        <p:nvGrpSpPr>
          <p:cNvPr id="12" name="Group 16"/>
          <p:cNvGrpSpPr/>
          <p:nvPr/>
        </p:nvGrpSpPr>
        <p:grpSpPr>
          <a:xfrm>
            <a:off x="0" y="6144840"/>
            <a:ext cx="9903240" cy="712800"/>
            <a:chOff x="0" y="6144840"/>
            <a:chExt cx="9903240" cy="712800"/>
          </a:xfrm>
        </p:grpSpPr>
        <p:sp>
          <p:nvSpPr>
            <p:cNvPr id="13" name="Rectangle 17"/>
            <p:cNvSpPr/>
            <p:nvPr/>
          </p:nvSpPr>
          <p:spPr>
            <a:xfrm>
              <a:off x="0" y="6144840"/>
              <a:ext cx="9903240" cy="63972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14" name="Rectangle 18"/>
            <p:cNvSpPr/>
            <p:nvPr/>
          </p:nvSpPr>
          <p:spPr>
            <a:xfrm>
              <a:off x="0" y="6656760"/>
              <a:ext cx="9903240" cy="20088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sp>
        <p:nvSpPr>
          <p:cNvPr id="15" name="PlaceHolder 1"/>
          <p:cNvSpPr>
            <a:spLocks noGrp="1"/>
          </p:cNvSpPr>
          <p:nvPr>
            <p:ph type="title"/>
          </p:nvPr>
        </p:nvSpPr>
        <p:spPr>
          <a:xfrm>
            <a:off x="1052640" y="1188720"/>
            <a:ext cx="7800480" cy="2514240"/>
          </a:xfrm>
          <a:prstGeom prst="rect">
            <a:avLst/>
          </a:prstGeom>
          <a:noFill/>
          <a:ln w="0">
            <a:noFill/>
          </a:ln>
        </p:spPr>
        <p:txBody>
          <a:bodyPr lIns="91440" rIns="91440" tIns="45720" bIns="45720" anchor="b">
            <a:noAutofit/>
          </a:bodyPr>
          <a:p>
            <a:pPr indent="0" algn="ctr" defTabSz="914400">
              <a:lnSpc>
                <a:spcPct val="90000"/>
              </a:lnSpc>
              <a:buNone/>
              <a:tabLst>
                <a:tab algn="l" pos="0"/>
              </a:tabLst>
            </a:pPr>
            <a:r>
              <a:rPr b="0" lang="fr-FR" sz="6000" spc="-1" strike="noStrike">
                <a:solidFill>
                  <a:schemeClr val="dk1">
                    <a:lumMod val="75000"/>
                  </a:schemeClr>
                </a:solidFill>
                <a:latin typeface="Century Gothic"/>
              </a:rPr>
              <a:t>Cliquez pour modifier le style du titre</a:t>
            </a:r>
            <a:endParaRPr b="0" lang="en-US" sz="6000" spc="-1" strike="noStrike">
              <a:solidFill>
                <a:schemeClr val="dk1"/>
              </a:solidFill>
              <a:latin typeface="Century Gothic"/>
            </a:endParaRPr>
          </a:p>
        </p:txBody>
      </p:sp>
      <p:sp>
        <p:nvSpPr>
          <p:cNvPr id="16" name="PlaceHolder 2"/>
          <p:cNvSpPr>
            <a:spLocks noGrp="1"/>
          </p:cNvSpPr>
          <p:nvPr>
            <p:ph type="body"/>
          </p:nvPr>
        </p:nvSpPr>
        <p:spPr>
          <a:xfrm>
            <a:off x="495000" y="1604520"/>
            <a:ext cx="89150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000" spc="-1" strike="noStrike">
                <a:solidFill>
                  <a:schemeClr val="dk1"/>
                </a:solidFill>
                <a:latin typeface="Century Gothic"/>
              </a:rPr>
              <a:t>Cliquez pour éditer le format du plan de texte</a:t>
            </a:r>
            <a:endParaRPr b="0" lang="en-US" sz="2000" spc="-1" strike="noStrike">
              <a:solidFill>
                <a:schemeClr val="dk1"/>
              </a:solidFill>
              <a:latin typeface="Century Gothic"/>
            </a:endParaRPr>
          </a:p>
          <a:p>
            <a:pPr lvl="1" marL="864000" indent="-324000">
              <a:lnSpc>
                <a:spcPct val="90000"/>
              </a:lnSpc>
              <a:spcBef>
                <a:spcPts val="1134"/>
              </a:spcBef>
              <a:buClr>
                <a:srgbClr val="000000"/>
              </a:buClr>
              <a:buSzPct val="75000"/>
              <a:buFont typeface="Symbol" charset="2"/>
              <a:buChar char=""/>
            </a:pPr>
            <a:r>
              <a:rPr b="0" lang="en-US" sz="1600" spc="-1" strike="noStrike">
                <a:solidFill>
                  <a:schemeClr val="dk1"/>
                </a:solidFill>
                <a:latin typeface="Century Gothic"/>
              </a:rPr>
              <a:t>Second niveau de plan</a:t>
            </a:r>
            <a:endParaRPr b="0" lang="en-US" sz="1600" spc="-1" strike="noStrike">
              <a:solidFill>
                <a:schemeClr val="dk1"/>
              </a:solidFill>
              <a:latin typeface="Century Gothic"/>
            </a:endParaRPr>
          </a:p>
          <a:p>
            <a:pPr lvl="2" marL="1296000" indent="-288000">
              <a:lnSpc>
                <a:spcPct val="90000"/>
              </a:lnSpc>
              <a:spcBef>
                <a:spcPts val="850"/>
              </a:spcBef>
              <a:buClr>
                <a:srgbClr val="000000"/>
              </a:buClr>
              <a:buSzPct val="45000"/>
              <a:buFont typeface="Wingdings" charset="2"/>
              <a:buChar char=""/>
            </a:pPr>
            <a:r>
              <a:rPr b="0" lang="en-US" sz="1400" spc="-1" strike="noStrike">
                <a:solidFill>
                  <a:schemeClr val="dk1"/>
                </a:solidFill>
                <a:latin typeface="Century Gothic"/>
              </a:rPr>
              <a:t>Troisième niveau de plan</a:t>
            </a:r>
            <a:endParaRPr b="0" lang="en-US" sz="1400" spc="-1" strike="noStrike">
              <a:solidFill>
                <a:schemeClr val="dk1"/>
              </a:solidFill>
              <a:latin typeface="Century Gothic"/>
            </a:endParaRPr>
          </a:p>
          <a:p>
            <a:pPr lvl="3" marL="1728000" indent="-216000">
              <a:lnSpc>
                <a:spcPct val="90000"/>
              </a:lnSpc>
              <a:spcBef>
                <a:spcPts val="567"/>
              </a:spcBef>
              <a:buClr>
                <a:srgbClr val="000000"/>
              </a:buClr>
              <a:buSzPct val="75000"/>
              <a:buFont typeface="Symbol" charset="2"/>
              <a:buChar char=""/>
            </a:pPr>
            <a:r>
              <a:rPr b="0" lang="en-US" sz="1400" spc="-1" strike="noStrike">
                <a:solidFill>
                  <a:schemeClr val="dk1"/>
                </a:solidFill>
                <a:latin typeface="Century Gothic"/>
              </a:rPr>
              <a:t>Quatrième niveau de plan</a:t>
            </a:r>
            <a:endParaRPr b="0" lang="en-US" sz="1400" spc="-1" strike="noStrike">
              <a:solidFill>
                <a:schemeClr val="dk1"/>
              </a:solidFill>
              <a:latin typeface="Century Gothic"/>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Century Gothic"/>
              </a:rPr>
              <a:t>Cinquième niveau de plan</a:t>
            </a:r>
            <a:endParaRPr b="0" lang="en-US" sz="2000" spc="-1" strike="noStrike">
              <a:solidFill>
                <a:schemeClr val="dk1"/>
              </a:solidFill>
              <a:latin typeface="Century Gothic"/>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Century Gothic"/>
              </a:rPr>
              <a:t>Sixième niveau de plan</a:t>
            </a:r>
            <a:endParaRPr b="0" lang="en-US" sz="2000" spc="-1" strike="noStrike">
              <a:solidFill>
                <a:schemeClr val="dk1"/>
              </a:solidFill>
              <a:latin typeface="Century Gothic"/>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Century Gothic"/>
              </a:rPr>
              <a:t>Septième niveau de plan</a:t>
            </a:r>
            <a:endParaRPr b="0" lang="en-US" sz="2000" spc="-1" strike="noStrike">
              <a:solidFill>
                <a:schemeClr val="dk1"/>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3f3d8">
                <a:alpha val="56000"/>
              </a:srgbClr>
            </a:gs>
            <a:gs pos="79000">
              <a:srgbClr val="ffffff"/>
            </a:gs>
          </a:gsLst>
          <a:lin ang="5400000"/>
        </a:gradFill>
      </p:bgPr>
    </p:bg>
    <p:spTree>
      <p:nvGrpSpPr>
        <p:cNvPr id="1" name=""/>
        <p:cNvGrpSpPr/>
        <p:nvPr/>
      </p:nvGrpSpPr>
      <p:grpSpPr>
        <a:xfrm>
          <a:off x="0" y="0"/>
          <a:ext cx="0" cy="0"/>
          <a:chOff x="0" y="0"/>
          <a:chExt cx="0" cy="0"/>
        </a:xfrm>
      </p:grpSpPr>
      <p:grpSp>
        <p:nvGrpSpPr>
          <p:cNvPr id="98" name="Group 7"/>
          <p:cNvGrpSpPr/>
          <p:nvPr/>
        </p:nvGrpSpPr>
        <p:grpSpPr>
          <a:xfrm>
            <a:off x="0" y="6309360"/>
            <a:ext cx="9903240" cy="548280"/>
            <a:chOff x="0" y="6309360"/>
            <a:chExt cx="9903240" cy="548280"/>
          </a:xfrm>
        </p:grpSpPr>
        <p:sp>
          <p:nvSpPr>
            <p:cNvPr id="99" name="Rectangle 8"/>
            <p:cNvSpPr/>
            <p:nvPr/>
          </p:nvSpPr>
          <p:spPr>
            <a:xfrm>
              <a:off x="0" y="6309360"/>
              <a:ext cx="990324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100" name="Rectangle 9"/>
            <p:cNvSpPr/>
            <p:nvPr/>
          </p:nvSpPr>
          <p:spPr>
            <a:xfrm>
              <a:off x="0" y="6703200"/>
              <a:ext cx="990324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grpSp>
        <p:nvGrpSpPr>
          <p:cNvPr id="101" name="Group 7"/>
          <p:cNvGrpSpPr/>
          <p:nvPr/>
        </p:nvGrpSpPr>
        <p:grpSpPr>
          <a:xfrm>
            <a:off x="0" y="-360"/>
            <a:ext cx="9903240" cy="548640"/>
            <a:chOff x="0" y="-360"/>
            <a:chExt cx="9903240" cy="548640"/>
          </a:xfrm>
        </p:grpSpPr>
        <p:sp>
          <p:nvSpPr>
            <p:cNvPr id="102" name="Rectangle 8"/>
            <p:cNvSpPr/>
            <p:nvPr/>
          </p:nvSpPr>
          <p:spPr>
            <a:xfrm flipV="1">
              <a:off x="0" y="45360"/>
              <a:ext cx="990324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Century Gothic"/>
              </a:endParaRPr>
            </a:p>
          </p:txBody>
        </p:sp>
        <p:sp>
          <p:nvSpPr>
            <p:cNvPr id="103" name="Rectangle 9"/>
            <p:cNvSpPr/>
            <p:nvPr/>
          </p:nvSpPr>
          <p:spPr>
            <a:xfrm flipV="1">
              <a:off x="0" y="-720"/>
              <a:ext cx="990324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Century Gothic"/>
              </a:endParaRPr>
            </a:p>
          </p:txBody>
        </p:sp>
      </p:grpSp>
      <p:sp>
        <p:nvSpPr>
          <p:cNvPr id="104" name="PlaceHolder 1"/>
          <p:cNvSpPr>
            <a:spLocks noGrp="1"/>
          </p:cNvSpPr>
          <p:nvPr>
            <p:ph type="title"/>
          </p:nvPr>
        </p:nvSpPr>
        <p:spPr>
          <a:xfrm>
            <a:off x="6612120" y="1828800"/>
            <a:ext cx="2971440" cy="2285640"/>
          </a:xfrm>
          <a:prstGeom prst="rect">
            <a:avLst/>
          </a:prstGeom>
          <a:noFill/>
          <a:ln w="0">
            <a:noFill/>
          </a:ln>
        </p:spPr>
        <p:txBody>
          <a:bodyPr lIns="91440" rIns="91440" tIns="45720" bIns="45720" anchor="b">
            <a:normAutofit/>
          </a:bodyPr>
          <a:p>
            <a:pPr indent="0" defTabSz="914400">
              <a:lnSpc>
                <a:spcPct val="90000"/>
              </a:lnSpc>
              <a:buNone/>
              <a:tabLst>
                <a:tab algn="l" pos="0"/>
              </a:tabLst>
            </a:pPr>
            <a:r>
              <a:rPr b="0" lang="fr-FR" sz="3400" spc="-1" strike="noStrike">
                <a:solidFill>
                  <a:schemeClr val="dk1">
                    <a:lumMod val="75000"/>
                  </a:schemeClr>
                </a:solidFill>
                <a:latin typeface="Century Gothic"/>
              </a:rPr>
              <a:t>Cliquez pour modifier le style du titre</a:t>
            </a:r>
            <a:endParaRPr b="0" lang="en-US" sz="3400" spc="-1" strike="noStrike">
              <a:solidFill>
                <a:schemeClr val="dk1"/>
              </a:solidFill>
              <a:latin typeface="Century Gothic"/>
            </a:endParaRPr>
          </a:p>
        </p:txBody>
      </p:sp>
      <p:sp>
        <p:nvSpPr>
          <p:cNvPr id="105" name="PlaceHolder 2"/>
          <p:cNvSpPr>
            <a:spLocks noGrp="1"/>
          </p:cNvSpPr>
          <p:nvPr>
            <p:ph type="body"/>
          </p:nvPr>
        </p:nvSpPr>
        <p:spPr>
          <a:xfrm>
            <a:off x="445680" y="1005840"/>
            <a:ext cx="5869080" cy="4937400"/>
          </a:xfrm>
          <a:prstGeom prst="rect">
            <a:avLst/>
          </a:prstGeom>
          <a:noFill/>
          <a:ln w="0">
            <a:noFill/>
          </a:ln>
        </p:spPr>
        <p:txBody>
          <a:bodyPr lIns="91440" rIns="91440" tIns="45720" bIns="45720" anchor="t">
            <a:normAutofit/>
          </a:bodyPr>
          <a:p>
            <a:pPr marL="274320" indent="-228600" defTabSz="914400">
              <a:lnSpc>
                <a:spcPct val="90000"/>
              </a:lnSpc>
              <a:spcBef>
                <a:spcPts val="1800"/>
              </a:spcBef>
              <a:buClr>
                <a:srgbClr val="624d38"/>
              </a:buClr>
              <a:buSzPct val="80000"/>
              <a:buFont typeface="Arial"/>
              <a:buChar char="•"/>
            </a:pPr>
            <a:r>
              <a:rPr b="0" lang="fr-FR" sz="2000" spc="-1" strike="noStrike">
                <a:solidFill>
                  <a:schemeClr val="dk1"/>
                </a:solidFill>
                <a:latin typeface="Century Gothic"/>
              </a:rPr>
              <a:t>Cliquez pour modifier les styles du texte du masque</a:t>
            </a:r>
            <a:endParaRPr b="0" lang="en-US" sz="2000" spc="-1" strike="noStrike">
              <a:solidFill>
                <a:schemeClr val="dk1"/>
              </a:solidFill>
              <a:latin typeface="Century Gothic"/>
            </a:endParaRPr>
          </a:p>
          <a:p>
            <a:pPr lvl="1" marL="594360" indent="-228600" defTabSz="914400">
              <a:lnSpc>
                <a:spcPct val="90000"/>
              </a:lnSpc>
              <a:spcBef>
                <a:spcPts val="1001"/>
              </a:spcBef>
              <a:buClr>
                <a:srgbClr val="624d38"/>
              </a:buClr>
              <a:buSzPct val="80000"/>
              <a:buFont typeface="Arial"/>
              <a:buChar char="•"/>
            </a:pPr>
            <a:r>
              <a:rPr b="0" lang="fr-FR" sz="1800" spc="-1" strike="noStrike">
                <a:solidFill>
                  <a:schemeClr val="dk1"/>
                </a:solidFill>
                <a:latin typeface="Century Gothic"/>
              </a:rPr>
              <a:t>Deuxième niveau</a:t>
            </a:r>
            <a:endParaRPr b="0" lang="en-US" sz="1800" spc="-1" strike="noStrike">
              <a:solidFill>
                <a:schemeClr val="dk1"/>
              </a:solidFill>
              <a:latin typeface="Century Gothic"/>
            </a:endParaRPr>
          </a:p>
          <a:p>
            <a:pPr lvl="2" marL="914400" indent="-228600" defTabSz="914400">
              <a:lnSpc>
                <a:spcPct val="90000"/>
              </a:lnSpc>
              <a:spcBef>
                <a:spcPts val="799"/>
              </a:spcBef>
              <a:buClr>
                <a:srgbClr val="624d38"/>
              </a:buClr>
              <a:buSzPct val="80000"/>
              <a:buFont typeface="Arial"/>
              <a:buChar char="•"/>
            </a:pPr>
            <a:r>
              <a:rPr b="0" lang="fr-FR" sz="1600" spc="-1" strike="noStrike">
                <a:solidFill>
                  <a:schemeClr val="dk1"/>
                </a:solidFill>
                <a:latin typeface="Century Gothic"/>
              </a:rPr>
              <a:t>Troisième niveau</a:t>
            </a:r>
            <a:endParaRPr b="0" lang="en-US" sz="1600" spc="-1" strike="noStrike">
              <a:solidFill>
                <a:schemeClr val="dk1"/>
              </a:solidFill>
              <a:latin typeface="Century Gothic"/>
            </a:endParaRPr>
          </a:p>
          <a:p>
            <a:pPr lvl="3" marL="1234440" indent="-228600" defTabSz="914400">
              <a:lnSpc>
                <a:spcPct val="90000"/>
              </a:lnSpc>
              <a:spcBef>
                <a:spcPts val="799"/>
              </a:spcBef>
              <a:buClr>
                <a:srgbClr val="624d38"/>
              </a:buClr>
              <a:buSzPct val="80000"/>
              <a:buFont typeface="Arial"/>
              <a:buChar char="•"/>
            </a:pPr>
            <a:r>
              <a:rPr b="0" lang="fr-FR" sz="1400" spc="-1" strike="noStrike">
                <a:solidFill>
                  <a:schemeClr val="dk1"/>
                </a:solidFill>
                <a:latin typeface="Century Gothic"/>
              </a:rPr>
              <a:t>Quatrième niveau</a:t>
            </a:r>
            <a:endParaRPr b="0" lang="en-US" sz="1400" spc="-1" strike="noStrike">
              <a:solidFill>
                <a:schemeClr val="dk1"/>
              </a:solidFill>
              <a:latin typeface="Century Gothic"/>
            </a:endParaRPr>
          </a:p>
          <a:p>
            <a:pPr lvl="4" marL="1554480" indent="-228600" defTabSz="914400">
              <a:lnSpc>
                <a:spcPct val="90000"/>
              </a:lnSpc>
              <a:spcBef>
                <a:spcPts val="799"/>
              </a:spcBef>
              <a:buClr>
                <a:srgbClr val="624d38"/>
              </a:buClr>
              <a:buSzPct val="80000"/>
              <a:buFont typeface="Arial"/>
              <a:buChar char="•"/>
            </a:pPr>
            <a:r>
              <a:rPr b="0" lang="fr-FR" sz="1400" spc="-1" strike="noStrike">
                <a:solidFill>
                  <a:schemeClr val="dk1"/>
                </a:solidFill>
                <a:latin typeface="Century Gothic"/>
              </a:rPr>
              <a:t>Cinquième niveau</a:t>
            </a:r>
            <a:endParaRPr b="0" lang="en-US" sz="1400" spc="-1" strike="noStrike">
              <a:solidFill>
                <a:schemeClr val="dk1"/>
              </a:solidFill>
              <a:latin typeface="Century Gothic"/>
            </a:endParaRPr>
          </a:p>
        </p:txBody>
      </p:sp>
      <p:sp>
        <p:nvSpPr>
          <p:cNvPr id="106" name="PlaceHolder 3"/>
          <p:cNvSpPr>
            <a:spLocks noGrp="1"/>
          </p:cNvSpPr>
          <p:nvPr>
            <p:ph type="body"/>
          </p:nvPr>
        </p:nvSpPr>
        <p:spPr>
          <a:xfrm>
            <a:off x="6612120" y="4206240"/>
            <a:ext cx="2971440" cy="1645560"/>
          </a:xfrm>
          <a:prstGeom prst="rect">
            <a:avLst/>
          </a:prstGeom>
          <a:noFill/>
          <a:ln w="0">
            <a:noFill/>
          </a:ln>
        </p:spPr>
        <p:txBody>
          <a:bodyPr lIns="91440" rIns="91440" tIns="45720" bIns="45720" anchor="t">
            <a:normAutofit/>
          </a:bodyPr>
          <a:p>
            <a:pPr indent="0" defTabSz="914400">
              <a:lnSpc>
                <a:spcPct val="90000"/>
              </a:lnSpc>
              <a:spcBef>
                <a:spcPts val="1199"/>
              </a:spcBef>
              <a:buNone/>
              <a:tabLst>
                <a:tab algn="l" pos="0"/>
              </a:tabLst>
            </a:pPr>
            <a:r>
              <a:rPr b="0" lang="fr-FR" sz="1600" spc="-1" strike="noStrike">
                <a:solidFill>
                  <a:schemeClr val="dk1"/>
                </a:solidFill>
                <a:latin typeface="Century Gothic"/>
              </a:rPr>
              <a:t>Cliquez pour modifier les styles du texte du masque</a:t>
            </a:r>
            <a:endParaRPr b="0" lang="en-US" sz="1600" spc="-1" strike="noStrike">
              <a:solidFill>
                <a:schemeClr val="dk1"/>
              </a:solidFill>
              <a:latin typeface="Century Gothic"/>
            </a:endParaRPr>
          </a:p>
        </p:txBody>
      </p:sp>
      <p:sp>
        <p:nvSpPr>
          <p:cNvPr id="107" name="PlaceHolder 4"/>
          <p:cNvSpPr>
            <a:spLocks noGrp="1"/>
          </p:cNvSpPr>
          <p:nvPr>
            <p:ph type="dt" idx="25"/>
          </p:nvPr>
        </p:nvSpPr>
        <p:spPr>
          <a:xfrm>
            <a:off x="7211520" y="6391800"/>
            <a:ext cx="779760" cy="23724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08" name="PlaceHolder 5"/>
          <p:cNvSpPr>
            <a:spLocks noGrp="1"/>
          </p:cNvSpPr>
          <p:nvPr>
            <p:ph type="ftr" idx="26"/>
          </p:nvPr>
        </p:nvSpPr>
        <p:spPr>
          <a:xfrm>
            <a:off x="1089720" y="6391800"/>
            <a:ext cx="5816880" cy="23724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09" name="PlaceHolder 6"/>
          <p:cNvSpPr>
            <a:spLocks noGrp="1"/>
          </p:cNvSpPr>
          <p:nvPr>
            <p:ph type="sldNum" idx="27"/>
          </p:nvPr>
        </p:nvSpPr>
        <p:spPr>
          <a:xfrm>
            <a:off x="8296200" y="6391800"/>
            <a:ext cx="519840" cy="237240"/>
          </a:xfrm>
          <a:prstGeom prst="rect">
            <a:avLst/>
          </a:prstGeom>
          <a:noFill/>
          <a:ln w="0">
            <a:noFill/>
          </a:ln>
        </p:spPr>
        <p:txBody>
          <a:bodyPr lIns="91440" rIns="91440" tIns="45720" bIns="45720" anchor="ctr">
            <a:noAutofit/>
          </a:bodyPr>
          <a:lstStyle>
            <a:lvl1pPr indent="0" algn="r" defTabSz="914400">
              <a:lnSpc>
                <a:spcPct val="100000"/>
              </a:lnSpc>
              <a:buNone/>
              <a:defRPr b="0" lang="en-US" sz="800" spc="-1" strike="noStrike">
                <a:solidFill>
                  <a:schemeClr val="dk1"/>
                </a:solidFill>
                <a:latin typeface="Century Gothic"/>
              </a:defRPr>
            </a:lvl1pPr>
          </a:lstStyle>
          <a:p>
            <a:pPr indent="0" algn="r" defTabSz="914400">
              <a:lnSpc>
                <a:spcPct val="100000"/>
              </a:lnSpc>
              <a:buNone/>
            </a:pPr>
            <a:fld id="{69282543-8154-4FD1-A9FD-373DAABA848F}" type="slidenum">
              <a:rPr b="0" lang="en-US" sz="800" spc="-1" strike="noStrike">
                <a:solidFill>
                  <a:schemeClr val="dk1"/>
                </a:solidFill>
                <a:latin typeface="Century Gothic"/>
              </a:rPr>
              <a:t>&lt;numéro&gt;</a:t>
            </a:fld>
            <a:endParaRPr b="0" lang="fr-FR"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3f3d8">
                <a:alpha val="56000"/>
              </a:srgbClr>
            </a:gs>
            <a:gs pos="79000">
              <a:srgbClr val="ffffff"/>
            </a:gs>
          </a:gsLst>
          <a:lin ang="5400000"/>
        </a:gradFill>
      </p:bgPr>
    </p:bg>
    <p:spTree>
      <p:nvGrpSpPr>
        <p:cNvPr id="1" name=""/>
        <p:cNvGrpSpPr/>
        <p:nvPr/>
      </p:nvGrpSpPr>
      <p:grpSpPr>
        <a:xfrm>
          <a:off x="0" y="0"/>
          <a:ext cx="0" cy="0"/>
          <a:chOff x="0" y="0"/>
          <a:chExt cx="0" cy="0"/>
        </a:xfrm>
      </p:grpSpPr>
      <p:grpSp>
        <p:nvGrpSpPr>
          <p:cNvPr id="110" name="Group 7"/>
          <p:cNvGrpSpPr/>
          <p:nvPr/>
        </p:nvGrpSpPr>
        <p:grpSpPr>
          <a:xfrm>
            <a:off x="0" y="6309360"/>
            <a:ext cx="9903240" cy="548280"/>
            <a:chOff x="0" y="6309360"/>
            <a:chExt cx="9903240" cy="548280"/>
          </a:xfrm>
        </p:grpSpPr>
        <p:sp>
          <p:nvSpPr>
            <p:cNvPr id="111" name="Rectangle 8"/>
            <p:cNvSpPr/>
            <p:nvPr/>
          </p:nvSpPr>
          <p:spPr>
            <a:xfrm>
              <a:off x="0" y="6309360"/>
              <a:ext cx="990324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112" name="Rectangle 9"/>
            <p:cNvSpPr/>
            <p:nvPr/>
          </p:nvSpPr>
          <p:spPr>
            <a:xfrm>
              <a:off x="0" y="6703200"/>
              <a:ext cx="990324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sp>
        <p:nvSpPr>
          <p:cNvPr id="113" name="PlaceHolder 1"/>
          <p:cNvSpPr>
            <a:spLocks noGrp="1"/>
          </p:cNvSpPr>
          <p:nvPr>
            <p:ph type="title"/>
          </p:nvPr>
        </p:nvSpPr>
        <p:spPr>
          <a:xfrm>
            <a:off x="6612120" y="1828800"/>
            <a:ext cx="2971440" cy="2285640"/>
          </a:xfrm>
          <a:prstGeom prst="rect">
            <a:avLst/>
          </a:prstGeom>
          <a:noFill/>
          <a:ln w="0">
            <a:noFill/>
          </a:ln>
        </p:spPr>
        <p:txBody>
          <a:bodyPr lIns="91440" rIns="91440" tIns="45720" bIns="45720" anchor="b">
            <a:normAutofit/>
          </a:bodyPr>
          <a:p>
            <a:pPr indent="0" defTabSz="914400">
              <a:lnSpc>
                <a:spcPct val="90000"/>
              </a:lnSpc>
              <a:buNone/>
              <a:tabLst>
                <a:tab algn="l" pos="0"/>
              </a:tabLst>
            </a:pPr>
            <a:r>
              <a:rPr b="0" lang="fr-FR" sz="3400" spc="-1" strike="noStrike">
                <a:solidFill>
                  <a:schemeClr val="dk1">
                    <a:lumMod val="75000"/>
                  </a:schemeClr>
                </a:solidFill>
                <a:latin typeface="Century Gothic"/>
              </a:rPr>
              <a:t>Cliquez pour modifier le style du titre</a:t>
            </a:r>
            <a:endParaRPr b="0" lang="en-US" sz="3400" spc="-1" strike="noStrike">
              <a:solidFill>
                <a:schemeClr val="dk1"/>
              </a:solidFill>
              <a:latin typeface="Century Gothic"/>
            </a:endParaRPr>
          </a:p>
        </p:txBody>
      </p:sp>
      <p:sp>
        <p:nvSpPr>
          <p:cNvPr id="114" name="PlaceHolder 2"/>
          <p:cNvSpPr>
            <a:spLocks noGrp="1"/>
          </p:cNvSpPr>
          <p:nvPr>
            <p:ph type="body"/>
          </p:nvPr>
        </p:nvSpPr>
        <p:spPr>
          <a:xfrm>
            <a:off x="445680" y="548640"/>
            <a:ext cx="5423040" cy="5760360"/>
          </a:xfrm>
          <a:prstGeom prst="rect">
            <a:avLst/>
          </a:prstGeom>
          <a:noFill/>
          <a:ln w="0">
            <a:noFill/>
          </a:ln>
        </p:spPr>
        <p:txBody>
          <a:bodyPr lIns="90000" rIns="90000" tIns="45000" bIns="45000" anchor="t">
            <a:noAutofit/>
          </a:bodyPr>
          <a:p>
            <a:pPr indent="0" algn="ctr" defTabSz="914400">
              <a:lnSpc>
                <a:spcPct val="100000"/>
              </a:lnSpc>
              <a:buNone/>
              <a:tabLst>
                <a:tab algn="l" pos="0"/>
              </a:tabLst>
            </a:pPr>
            <a:r>
              <a:rPr b="0" lang="fr-FR" sz="3200" spc="-1" strike="noStrike">
                <a:solidFill>
                  <a:schemeClr val="dk1"/>
                </a:solidFill>
                <a:latin typeface="Century Gothic"/>
              </a:rPr>
              <a:t>Cliquez sur l'icône pour ajouter une image</a:t>
            </a:r>
            <a:endParaRPr b="0" lang="en-US" sz="3200" spc="-1" strike="noStrike">
              <a:solidFill>
                <a:schemeClr val="dk1"/>
              </a:solidFill>
              <a:latin typeface="Century Gothic"/>
            </a:endParaRPr>
          </a:p>
        </p:txBody>
      </p:sp>
      <p:sp>
        <p:nvSpPr>
          <p:cNvPr id="115" name="PlaceHolder 3"/>
          <p:cNvSpPr>
            <a:spLocks noGrp="1"/>
          </p:cNvSpPr>
          <p:nvPr>
            <p:ph type="body"/>
          </p:nvPr>
        </p:nvSpPr>
        <p:spPr>
          <a:xfrm>
            <a:off x="6612120" y="4206240"/>
            <a:ext cx="2971440" cy="1645560"/>
          </a:xfrm>
          <a:prstGeom prst="rect">
            <a:avLst/>
          </a:prstGeom>
          <a:noFill/>
          <a:ln w="0">
            <a:noFill/>
          </a:ln>
        </p:spPr>
        <p:txBody>
          <a:bodyPr lIns="91440" rIns="91440" tIns="45720" bIns="45720" anchor="t">
            <a:normAutofit/>
          </a:bodyPr>
          <a:p>
            <a:pPr indent="0" defTabSz="914400">
              <a:lnSpc>
                <a:spcPct val="90000"/>
              </a:lnSpc>
              <a:spcBef>
                <a:spcPts val="1199"/>
              </a:spcBef>
              <a:buNone/>
              <a:tabLst>
                <a:tab algn="l" pos="0"/>
              </a:tabLst>
            </a:pPr>
            <a:r>
              <a:rPr b="0" lang="fr-FR" sz="1600" spc="-1" strike="noStrike">
                <a:solidFill>
                  <a:schemeClr val="dk1"/>
                </a:solidFill>
                <a:latin typeface="Century Gothic"/>
              </a:rPr>
              <a:t>Cliquez pour modifier les styles du texte du masque</a:t>
            </a:r>
            <a:endParaRPr b="0" lang="en-US" sz="1600" spc="-1" strike="noStrike">
              <a:solidFill>
                <a:schemeClr val="dk1"/>
              </a:solidFill>
              <a:latin typeface="Century Gothic"/>
            </a:endParaRPr>
          </a:p>
        </p:txBody>
      </p:sp>
      <p:sp>
        <p:nvSpPr>
          <p:cNvPr id="116" name="PlaceHolder 4"/>
          <p:cNvSpPr>
            <a:spLocks noGrp="1"/>
          </p:cNvSpPr>
          <p:nvPr>
            <p:ph type="dt" idx="28"/>
          </p:nvPr>
        </p:nvSpPr>
        <p:spPr>
          <a:xfrm>
            <a:off x="7211520" y="6391800"/>
            <a:ext cx="779760" cy="23724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17" name="PlaceHolder 5"/>
          <p:cNvSpPr>
            <a:spLocks noGrp="1"/>
          </p:cNvSpPr>
          <p:nvPr>
            <p:ph type="ftr" idx="29"/>
          </p:nvPr>
        </p:nvSpPr>
        <p:spPr>
          <a:xfrm>
            <a:off x="1089720" y="6391800"/>
            <a:ext cx="5816880" cy="23724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18" name="PlaceHolder 6"/>
          <p:cNvSpPr>
            <a:spLocks noGrp="1"/>
          </p:cNvSpPr>
          <p:nvPr>
            <p:ph type="sldNum" idx="30"/>
          </p:nvPr>
        </p:nvSpPr>
        <p:spPr>
          <a:xfrm>
            <a:off x="8296200" y="6391800"/>
            <a:ext cx="519840" cy="237240"/>
          </a:xfrm>
          <a:prstGeom prst="rect">
            <a:avLst/>
          </a:prstGeom>
          <a:noFill/>
          <a:ln w="0">
            <a:noFill/>
          </a:ln>
        </p:spPr>
        <p:txBody>
          <a:bodyPr lIns="91440" rIns="91440" tIns="45720" bIns="45720" anchor="ctr">
            <a:noAutofit/>
          </a:bodyPr>
          <a:lstStyle>
            <a:lvl1pPr indent="0" algn="r" defTabSz="914400">
              <a:lnSpc>
                <a:spcPct val="100000"/>
              </a:lnSpc>
              <a:buNone/>
              <a:defRPr b="0" lang="en-US" sz="800" spc="-1" strike="noStrike">
                <a:solidFill>
                  <a:schemeClr val="dk1"/>
                </a:solidFill>
                <a:latin typeface="Century Gothic"/>
              </a:defRPr>
            </a:lvl1pPr>
          </a:lstStyle>
          <a:p>
            <a:pPr indent="0" algn="r" defTabSz="914400">
              <a:lnSpc>
                <a:spcPct val="100000"/>
              </a:lnSpc>
              <a:buNone/>
            </a:pPr>
            <a:fld id="{316B5203-43AE-43FD-9E08-A020EF0F2169}" type="slidenum">
              <a:rPr b="0" lang="en-US" sz="800" spc="-1" strike="noStrike">
                <a:solidFill>
                  <a:schemeClr val="dk1"/>
                </a:solidFill>
                <a:latin typeface="Century Gothic"/>
              </a:rPr>
              <a:t>&lt;numéro&gt;</a:t>
            </a:fld>
            <a:endParaRPr b="0" lang="fr-FR" sz="800" spc="-1" strike="noStrike">
              <a:solidFill>
                <a:srgbClr val="000000"/>
              </a:solidFill>
              <a:latin typeface="Times New Roman"/>
            </a:endParaRPr>
          </a:p>
        </p:txBody>
      </p:sp>
      <p:grpSp>
        <p:nvGrpSpPr>
          <p:cNvPr id="119" name="Group 7"/>
          <p:cNvGrpSpPr/>
          <p:nvPr/>
        </p:nvGrpSpPr>
        <p:grpSpPr>
          <a:xfrm>
            <a:off x="0" y="-360"/>
            <a:ext cx="6314760" cy="548640"/>
            <a:chOff x="0" y="-360"/>
            <a:chExt cx="6314760" cy="548640"/>
          </a:xfrm>
        </p:grpSpPr>
        <p:sp>
          <p:nvSpPr>
            <p:cNvPr id="120" name="Rectangle 8"/>
            <p:cNvSpPr/>
            <p:nvPr/>
          </p:nvSpPr>
          <p:spPr>
            <a:xfrm flipV="1">
              <a:off x="0" y="45360"/>
              <a:ext cx="631476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Century Gothic"/>
              </a:endParaRPr>
            </a:p>
          </p:txBody>
        </p:sp>
        <p:sp>
          <p:nvSpPr>
            <p:cNvPr id="121" name="Rectangle 9"/>
            <p:cNvSpPr/>
            <p:nvPr/>
          </p:nvSpPr>
          <p:spPr>
            <a:xfrm flipV="1">
              <a:off x="0" y="-720"/>
              <a:ext cx="631476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Century Gothic"/>
              </a:endParaRPr>
            </a:p>
          </p:txBody>
        </p:sp>
      </p:grpSp>
      <p:grpSp>
        <p:nvGrpSpPr>
          <p:cNvPr id="122" name="Group 10"/>
          <p:cNvGrpSpPr/>
          <p:nvPr/>
        </p:nvGrpSpPr>
        <p:grpSpPr>
          <a:xfrm>
            <a:off x="0" y="6309360"/>
            <a:ext cx="6314760" cy="548280"/>
            <a:chOff x="0" y="6309360"/>
            <a:chExt cx="6314760" cy="548280"/>
          </a:xfrm>
        </p:grpSpPr>
        <p:sp>
          <p:nvSpPr>
            <p:cNvPr id="123" name="Rectangle 11"/>
            <p:cNvSpPr/>
            <p:nvPr/>
          </p:nvSpPr>
          <p:spPr>
            <a:xfrm>
              <a:off x="0" y="6309360"/>
              <a:ext cx="631476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Century Gothic"/>
              </a:endParaRPr>
            </a:p>
          </p:txBody>
        </p:sp>
        <p:sp>
          <p:nvSpPr>
            <p:cNvPr id="124" name="Rectangle 12"/>
            <p:cNvSpPr/>
            <p:nvPr/>
          </p:nvSpPr>
          <p:spPr>
            <a:xfrm>
              <a:off x="0" y="6703200"/>
              <a:ext cx="631476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Century Gothic"/>
              </a:endParaRPr>
            </a:p>
          </p:txBody>
        </p:sp>
      </p:grpSp>
      <p:grpSp>
        <p:nvGrpSpPr>
          <p:cNvPr id="125" name="Group 13"/>
          <p:cNvGrpSpPr/>
          <p:nvPr/>
        </p:nvGrpSpPr>
        <p:grpSpPr>
          <a:xfrm>
            <a:off x="360" y="0"/>
            <a:ext cx="445320" cy="6857640"/>
            <a:chOff x="360" y="0"/>
            <a:chExt cx="445320" cy="6857640"/>
          </a:xfrm>
        </p:grpSpPr>
        <p:sp>
          <p:nvSpPr>
            <p:cNvPr id="126" name="Rectangle 14"/>
            <p:cNvSpPr/>
            <p:nvPr/>
          </p:nvSpPr>
          <p:spPr>
            <a:xfrm rot="5400000">
              <a:off x="-3187080" y="3224520"/>
              <a:ext cx="6857640" cy="40824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Century Gothic"/>
              </a:endParaRPr>
            </a:p>
          </p:txBody>
        </p:sp>
        <p:sp>
          <p:nvSpPr>
            <p:cNvPr id="127" name="Rectangle 15"/>
            <p:cNvSpPr/>
            <p:nvPr/>
          </p:nvSpPr>
          <p:spPr>
            <a:xfrm rot="5400000">
              <a:off x="-3365640" y="3366000"/>
              <a:ext cx="6857640" cy="12528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Century Gothic"/>
              </a:endParaRPr>
            </a:p>
          </p:txBody>
        </p:sp>
      </p:grpSp>
      <p:grpSp>
        <p:nvGrpSpPr>
          <p:cNvPr id="128" name="Group 16"/>
          <p:cNvGrpSpPr/>
          <p:nvPr/>
        </p:nvGrpSpPr>
        <p:grpSpPr>
          <a:xfrm>
            <a:off x="5869440" y="0"/>
            <a:ext cx="445320" cy="6857640"/>
            <a:chOff x="5869440" y="0"/>
            <a:chExt cx="445320" cy="6857640"/>
          </a:xfrm>
        </p:grpSpPr>
        <p:sp>
          <p:nvSpPr>
            <p:cNvPr id="129" name="Rectangle 17"/>
            <p:cNvSpPr/>
            <p:nvPr/>
          </p:nvSpPr>
          <p:spPr>
            <a:xfrm flipV="1" rot="5400000">
              <a:off x="2644560" y="3224160"/>
              <a:ext cx="6857640" cy="40824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Century Gothic"/>
              </a:endParaRPr>
            </a:p>
          </p:txBody>
        </p:sp>
        <p:sp>
          <p:nvSpPr>
            <p:cNvPr id="130" name="Rectangle 18"/>
            <p:cNvSpPr/>
            <p:nvPr/>
          </p:nvSpPr>
          <p:spPr>
            <a:xfrm flipV="1" rot="5400000">
              <a:off x="2823120" y="3365640"/>
              <a:ext cx="6857640" cy="12528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Century Gothic"/>
              </a:endParaRPr>
            </a:p>
          </p:txBody>
        </p:sp>
      </p:gr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3f3d8">
                <a:alpha val="56000"/>
              </a:srgbClr>
            </a:gs>
            <a:gs pos="79000">
              <a:srgbClr val="ffffff"/>
            </a:gs>
          </a:gsLst>
          <a:lin ang="5400000"/>
        </a:gradFill>
      </p:bgPr>
    </p:bg>
    <p:spTree>
      <p:nvGrpSpPr>
        <p:cNvPr id="1" name=""/>
        <p:cNvGrpSpPr/>
        <p:nvPr/>
      </p:nvGrpSpPr>
      <p:grpSpPr>
        <a:xfrm>
          <a:off x="0" y="0"/>
          <a:ext cx="0" cy="0"/>
          <a:chOff x="0" y="0"/>
          <a:chExt cx="0" cy="0"/>
        </a:xfrm>
      </p:grpSpPr>
      <p:grpSp>
        <p:nvGrpSpPr>
          <p:cNvPr id="19" name="Group 7"/>
          <p:cNvGrpSpPr/>
          <p:nvPr/>
        </p:nvGrpSpPr>
        <p:grpSpPr>
          <a:xfrm>
            <a:off x="0" y="6309360"/>
            <a:ext cx="9903240" cy="548280"/>
            <a:chOff x="0" y="6309360"/>
            <a:chExt cx="9903240" cy="548280"/>
          </a:xfrm>
        </p:grpSpPr>
        <p:sp>
          <p:nvSpPr>
            <p:cNvPr id="20" name="Rectangle 8"/>
            <p:cNvSpPr/>
            <p:nvPr/>
          </p:nvSpPr>
          <p:spPr>
            <a:xfrm>
              <a:off x="0" y="6309360"/>
              <a:ext cx="990324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21" name="Rectangle 9"/>
            <p:cNvSpPr/>
            <p:nvPr/>
          </p:nvSpPr>
          <p:spPr>
            <a:xfrm>
              <a:off x="0" y="6703200"/>
              <a:ext cx="990324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sp>
        <p:nvSpPr>
          <p:cNvPr id="22" name="PlaceHolder 1"/>
          <p:cNvSpPr>
            <a:spLocks noGrp="1"/>
          </p:cNvSpPr>
          <p:nvPr>
            <p:ph type="title"/>
          </p:nvPr>
        </p:nvSpPr>
        <p:spPr>
          <a:xfrm>
            <a:off x="1089720" y="438840"/>
            <a:ext cx="7726320" cy="1087920"/>
          </a:xfrm>
          <a:prstGeom prst="rect">
            <a:avLst/>
          </a:prstGeom>
          <a:noFill/>
          <a:ln w="0">
            <a:noFill/>
          </a:ln>
        </p:spPr>
        <p:txBody>
          <a:bodyPr lIns="91440" rIns="91440" tIns="45720" bIns="45720" anchor="b">
            <a:noAutofit/>
          </a:bodyPr>
          <a:p>
            <a:pPr indent="0" defTabSz="914400">
              <a:lnSpc>
                <a:spcPct val="90000"/>
              </a:lnSpc>
              <a:buNone/>
              <a:tabLst>
                <a:tab algn="l" pos="0"/>
              </a:tabLst>
            </a:pPr>
            <a:r>
              <a:rPr b="0" lang="fr-FR" sz="3400" spc="-1" strike="noStrike">
                <a:solidFill>
                  <a:schemeClr val="dk1">
                    <a:lumMod val="75000"/>
                  </a:schemeClr>
                </a:solidFill>
                <a:latin typeface="Century Gothic"/>
              </a:rPr>
              <a:t>Cliquez pour modifier le style du titre</a:t>
            </a:r>
            <a:endParaRPr b="0" lang="en-US" sz="3400" spc="-1" strike="noStrike">
              <a:solidFill>
                <a:schemeClr val="dk1"/>
              </a:solidFill>
              <a:latin typeface="Century Gothic"/>
            </a:endParaRPr>
          </a:p>
        </p:txBody>
      </p:sp>
      <p:sp>
        <p:nvSpPr>
          <p:cNvPr id="23" name="PlaceHolder 2"/>
          <p:cNvSpPr>
            <a:spLocks noGrp="1"/>
          </p:cNvSpPr>
          <p:nvPr>
            <p:ph type="body"/>
          </p:nvPr>
        </p:nvSpPr>
        <p:spPr>
          <a:xfrm>
            <a:off x="1089720" y="1673280"/>
            <a:ext cx="7726320" cy="4343040"/>
          </a:xfrm>
          <a:prstGeom prst="rect">
            <a:avLst/>
          </a:prstGeom>
          <a:noFill/>
          <a:ln w="0">
            <a:noFill/>
          </a:ln>
        </p:spPr>
        <p:txBody>
          <a:bodyPr lIns="91440" rIns="91440" tIns="45720" bIns="45720" anchor="t" vert="eaVert">
            <a:noAutofit/>
          </a:bodyPr>
          <a:p>
            <a:pPr marL="274320" indent="-228600" defTabSz="914400">
              <a:lnSpc>
                <a:spcPct val="90000"/>
              </a:lnSpc>
              <a:spcBef>
                <a:spcPts val="1800"/>
              </a:spcBef>
              <a:buClr>
                <a:srgbClr val="624d38"/>
              </a:buClr>
              <a:buSzPct val="80000"/>
              <a:buFont typeface="Arial"/>
              <a:buChar char="•"/>
            </a:pPr>
            <a:r>
              <a:rPr b="0" lang="fr-FR" sz="2000" spc="-1" strike="noStrike">
                <a:solidFill>
                  <a:schemeClr val="dk1"/>
                </a:solidFill>
                <a:latin typeface="Century Gothic"/>
              </a:rPr>
              <a:t>Cliquez pour modifier les styles du texte du masque</a:t>
            </a:r>
            <a:endParaRPr b="0" lang="en-US" sz="2000" spc="-1" strike="noStrike">
              <a:solidFill>
                <a:schemeClr val="dk1"/>
              </a:solidFill>
              <a:latin typeface="Century Gothic"/>
            </a:endParaRPr>
          </a:p>
          <a:p>
            <a:pPr lvl="1" marL="594360" indent="-228600" defTabSz="914400">
              <a:lnSpc>
                <a:spcPct val="90000"/>
              </a:lnSpc>
              <a:spcBef>
                <a:spcPts val="1001"/>
              </a:spcBef>
              <a:buClr>
                <a:srgbClr val="624d38"/>
              </a:buClr>
              <a:buSzPct val="80000"/>
              <a:buFont typeface="Arial"/>
              <a:buChar char="•"/>
            </a:pPr>
            <a:r>
              <a:rPr b="0" lang="fr-FR" sz="1800" spc="-1" strike="noStrike">
                <a:solidFill>
                  <a:schemeClr val="dk1"/>
                </a:solidFill>
                <a:latin typeface="Century Gothic"/>
              </a:rPr>
              <a:t>Deuxième niveau</a:t>
            </a:r>
            <a:endParaRPr b="0" lang="en-US" sz="1800" spc="-1" strike="noStrike">
              <a:solidFill>
                <a:schemeClr val="dk1"/>
              </a:solidFill>
              <a:latin typeface="Century Gothic"/>
            </a:endParaRPr>
          </a:p>
          <a:p>
            <a:pPr lvl="2" marL="914400" indent="-228600" defTabSz="914400">
              <a:lnSpc>
                <a:spcPct val="90000"/>
              </a:lnSpc>
              <a:spcBef>
                <a:spcPts val="799"/>
              </a:spcBef>
              <a:buClr>
                <a:srgbClr val="624d38"/>
              </a:buClr>
              <a:buSzPct val="80000"/>
              <a:buFont typeface="Arial"/>
              <a:buChar char="•"/>
            </a:pPr>
            <a:r>
              <a:rPr b="0" lang="fr-FR" sz="1600" spc="-1" strike="noStrike">
                <a:solidFill>
                  <a:schemeClr val="dk1"/>
                </a:solidFill>
                <a:latin typeface="Century Gothic"/>
              </a:rPr>
              <a:t>Troisième niveau</a:t>
            </a:r>
            <a:endParaRPr b="0" lang="en-US" sz="1600" spc="-1" strike="noStrike">
              <a:solidFill>
                <a:schemeClr val="dk1"/>
              </a:solidFill>
              <a:latin typeface="Century Gothic"/>
            </a:endParaRPr>
          </a:p>
          <a:p>
            <a:pPr lvl="3" marL="1234440" indent="-228600" defTabSz="914400">
              <a:lnSpc>
                <a:spcPct val="90000"/>
              </a:lnSpc>
              <a:spcBef>
                <a:spcPts val="799"/>
              </a:spcBef>
              <a:buClr>
                <a:srgbClr val="624d38"/>
              </a:buClr>
              <a:buSzPct val="80000"/>
              <a:buFont typeface="Arial"/>
              <a:buChar char="•"/>
            </a:pPr>
            <a:r>
              <a:rPr b="0" lang="fr-FR" sz="1400" spc="-1" strike="noStrike">
                <a:solidFill>
                  <a:schemeClr val="dk1"/>
                </a:solidFill>
                <a:latin typeface="Century Gothic"/>
              </a:rPr>
              <a:t>Quatrième niveau</a:t>
            </a:r>
            <a:endParaRPr b="0" lang="en-US" sz="1400" spc="-1" strike="noStrike">
              <a:solidFill>
                <a:schemeClr val="dk1"/>
              </a:solidFill>
              <a:latin typeface="Century Gothic"/>
            </a:endParaRPr>
          </a:p>
          <a:p>
            <a:pPr lvl="4" marL="1554480" indent="-228600" defTabSz="914400">
              <a:lnSpc>
                <a:spcPct val="90000"/>
              </a:lnSpc>
              <a:spcBef>
                <a:spcPts val="799"/>
              </a:spcBef>
              <a:buClr>
                <a:srgbClr val="624d38"/>
              </a:buClr>
              <a:buSzPct val="80000"/>
              <a:buFont typeface="Arial"/>
              <a:buChar char="•"/>
            </a:pPr>
            <a:r>
              <a:rPr b="0" lang="fr-FR" sz="1400" spc="-1" strike="noStrike">
                <a:solidFill>
                  <a:schemeClr val="dk1"/>
                </a:solidFill>
                <a:latin typeface="Century Gothic"/>
              </a:rPr>
              <a:t>Cinquième niveau</a:t>
            </a:r>
            <a:endParaRPr b="0" lang="en-US" sz="1400" spc="-1" strike="noStrike">
              <a:solidFill>
                <a:schemeClr val="dk1"/>
              </a:solidFill>
              <a:latin typeface="Century Gothic"/>
            </a:endParaRPr>
          </a:p>
        </p:txBody>
      </p:sp>
      <p:sp>
        <p:nvSpPr>
          <p:cNvPr id="24" name="PlaceHolder 3"/>
          <p:cNvSpPr>
            <a:spLocks noGrp="1"/>
          </p:cNvSpPr>
          <p:nvPr>
            <p:ph type="dt" idx="1"/>
          </p:nvPr>
        </p:nvSpPr>
        <p:spPr>
          <a:xfrm>
            <a:off x="7211520" y="6391800"/>
            <a:ext cx="779760" cy="23724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25" name="PlaceHolder 4"/>
          <p:cNvSpPr>
            <a:spLocks noGrp="1"/>
          </p:cNvSpPr>
          <p:nvPr>
            <p:ph type="ftr" idx="2"/>
          </p:nvPr>
        </p:nvSpPr>
        <p:spPr>
          <a:xfrm>
            <a:off x="1089720" y="6391800"/>
            <a:ext cx="5816880" cy="23724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6" name="PlaceHolder 5"/>
          <p:cNvSpPr>
            <a:spLocks noGrp="1"/>
          </p:cNvSpPr>
          <p:nvPr>
            <p:ph type="sldNum" idx="3"/>
          </p:nvPr>
        </p:nvSpPr>
        <p:spPr>
          <a:xfrm>
            <a:off x="8296200" y="6391800"/>
            <a:ext cx="519840" cy="237240"/>
          </a:xfrm>
          <a:prstGeom prst="rect">
            <a:avLst/>
          </a:prstGeom>
          <a:noFill/>
          <a:ln w="0">
            <a:noFill/>
          </a:ln>
        </p:spPr>
        <p:txBody>
          <a:bodyPr lIns="91440" rIns="91440" tIns="45720" bIns="45720" anchor="ctr">
            <a:noAutofit/>
          </a:bodyPr>
          <a:lstStyle>
            <a:lvl1pPr indent="0" algn="r" defTabSz="914400">
              <a:lnSpc>
                <a:spcPct val="100000"/>
              </a:lnSpc>
              <a:buNone/>
              <a:defRPr b="0" lang="en-US" sz="800" spc="-1" strike="noStrike">
                <a:solidFill>
                  <a:schemeClr val="dk1"/>
                </a:solidFill>
                <a:latin typeface="Century Gothic"/>
              </a:defRPr>
            </a:lvl1pPr>
          </a:lstStyle>
          <a:p>
            <a:pPr indent="0" algn="r" defTabSz="914400">
              <a:lnSpc>
                <a:spcPct val="100000"/>
              </a:lnSpc>
              <a:buNone/>
            </a:pPr>
            <a:fld id="{F334F338-D2C0-4FCC-92D7-23E067DAB818}" type="slidenum">
              <a:rPr b="0" lang="en-US" sz="800" spc="-1" strike="noStrike">
                <a:solidFill>
                  <a:schemeClr val="dk1"/>
                </a:solidFill>
                <a:latin typeface="Century Gothic"/>
              </a:rPr>
              <a:t>&lt;numéro&gt;</a:t>
            </a:fld>
            <a:endParaRPr b="0" lang="fr-FR"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3f3d8">
                <a:alpha val="56000"/>
              </a:srgbClr>
            </a:gs>
            <a:gs pos="79000">
              <a:srgbClr val="ffffff"/>
            </a:gs>
          </a:gsLst>
          <a:lin ang="5400000"/>
        </a:gradFill>
      </p:bgPr>
    </p:bg>
    <p:spTree>
      <p:nvGrpSpPr>
        <p:cNvPr id="1" name=""/>
        <p:cNvGrpSpPr/>
        <p:nvPr/>
      </p:nvGrpSpPr>
      <p:grpSpPr>
        <a:xfrm>
          <a:off x="0" y="0"/>
          <a:ext cx="0" cy="0"/>
          <a:chOff x="0" y="0"/>
          <a:chExt cx="0" cy="0"/>
        </a:xfrm>
      </p:grpSpPr>
      <p:grpSp>
        <p:nvGrpSpPr>
          <p:cNvPr id="27" name="Group 7"/>
          <p:cNvGrpSpPr/>
          <p:nvPr/>
        </p:nvGrpSpPr>
        <p:grpSpPr>
          <a:xfrm>
            <a:off x="0" y="6309360"/>
            <a:ext cx="9903240" cy="548280"/>
            <a:chOff x="0" y="6309360"/>
            <a:chExt cx="9903240" cy="548280"/>
          </a:xfrm>
        </p:grpSpPr>
        <p:sp>
          <p:nvSpPr>
            <p:cNvPr id="28" name="Rectangle 8"/>
            <p:cNvSpPr/>
            <p:nvPr/>
          </p:nvSpPr>
          <p:spPr>
            <a:xfrm>
              <a:off x="0" y="6309360"/>
              <a:ext cx="990324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29" name="Rectangle 9"/>
            <p:cNvSpPr/>
            <p:nvPr/>
          </p:nvSpPr>
          <p:spPr>
            <a:xfrm>
              <a:off x="0" y="6703200"/>
              <a:ext cx="990324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sp>
        <p:nvSpPr>
          <p:cNvPr id="30" name="PlaceHolder 1"/>
          <p:cNvSpPr>
            <a:spLocks noGrp="1"/>
          </p:cNvSpPr>
          <p:nvPr>
            <p:ph type="title"/>
          </p:nvPr>
        </p:nvSpPr>
        <p:spPr>
          <a:xfrm>
            <a:off x="7089120" y="274680"/>
            <a:ext cx="2135520" cy="5897160"/>
          </a:xfrm>
          <a:prstGeom prst="rect">
            <a:avLst/>
          </a:prstGeom>
          <a:noFill/>
          <a:ln w="0">
            <a:noFill/>
          </a:ln>
        </p:spPr>
        <p:txBody>
          <a:bodyPr lIns="91440" rIns="91440" tIns="45720" bIns="45720" anchor="b" vert="eaVert">
            <a:noAutofit/>
          </a:bodyPr>
          <a:p>
            <a:pPr indent="0" defTabSz="914400">
              <a:lnSpc>
                <a:spcPct val="90000"/>
              </a:lnSpc>
              <a:buNone/>
              <a:tabLst>
                <a:tab algn="l" pos="0"/>
              </a:tabLst>
            </a:pPr>
            <a:r>
              <a:rPr b="0" lang="fr-FR" sz="3400" spc="-1" strike="noStrike">
                <a:solidFill>
                  <a:schemeClr val="dk1">
                    <a:lumMod val="75000"/>
                  </a:schemeClr>
                </a:solidFill>
                <a:latin typeface="Century Gothic"/>
              </a:rPr>
              <a:t>Cliquez pour modifier le style du titre</a:t>
            </a:r>
            <a:endParaRPr b="0" lang="en-US" sz="3400" spc="-1" strike="noStrike">
              <a:solidFill>
                <a:schemeClr val="dk1"/>
              </a:solidFill>
              <a:latin typeface="Century Gothic"/>
            </a:endParaRPr>
          </a:p>
        </p:txBody>
      </p:sp>
      <p:sp>
        <p:nvSpPr>
          <p:cNvPr id="31" name="PlaceHolder 2"/>
          <p:cNvSpPr>
            <a:spLocks noGrp="1"/>
          </p:cNvSpPr>
          <p:nvPr>
            <p:ph type="body"/>
          </p:nvPr>
        </p:nvSpPr>
        <p:spPr>
          <a:xfrm>
            <a:off x="681120" y="274680"/>
            <a:ext cx="6283800" cy="5897160"/>
          </a:xfrm>
          <a:prstGeom prst="rect">
            <a:avLst/>
          </a:prstGeom>
          <a:noFill/>
          <a:ln w="0">
            <a:noFill/>
          </a:ln>
        </p:spPr>
        <p:txBody>
          <a:bodyPr lIns="91440" rIns="91440" tIns="45720" bIns="45720" anchor="t" vert="eaVert">
            <a:noAutofit/>
          </a:bodyPr>
          <a:p>
            <a:pPr marL="274320" indent="-228600" defTabSz="914400">
              <a:lnSpc>
                <a:spcPct val="90000"/>
              </a:lnSpc>
              <a:spcBef>
                <a:spcPts val="1800"/>
              </a:spcBef>
              <a:buClr>
                <a:srgbClr val="624d38"/>
              </a:buClr>
              <a:buSzPct val="80000"/>
              <a:buFont typeface="Arial"/>
              <a:buChar char="•"/>
            </a:pPr>
            <a:r>
              <a:rPr b="0" lang="fr-FR" sz="2000" spc="-1" strike="noStrike">
                <a:solidFill>
                  <a:schemeClr val="dk1"/>
                </a:solidFill>
                <a:latin typeface="Century Gothic"/>
              </a:rPr>
              <a:t>Cliquez pour modifier les styles du texte du masque</a:t>
            </a:r>
            <a:endParaRPr b="0" lang="en-US" sz="2000" spc="-1" strike="noStrike">
              <a:solidFill>
                <a:schemeClr val="dk1"/>
              </a:solidFill>
              <a:latin typeface="Century Gothic"/>
            </a:endParaRPr>
          </a:p>
          <a:p>
            <a:pPr lvl="1" marL="594360" indent="-228600" defTabSz="914400">
              <a:lnSpc>
                <a:spcPct val="90000"/>
              </a:lnSpc>
              <a:spcBef>
                <a:spcPts val="1001"/>
              </a:spcBef>
              <a:buClr>
                <a:srgbClr val="624d38"/>
              </a:buClr>
              <a:buSzPct val="80000"/>
              <a:buFont typeface="Arial"/>
              <a:buChar char="•"/>
            </a:pPr>
            <a:r>
              <a:rPr b="0" lang="fr-FR" sz="1800" spc="-1" strike="noStrike">
                <a:solidFill>
                  <a:schemeClr val="dk1"/>
                </a:solidFill>
                <a:latin typeface="Century Gothic"/>
              </a:rPr>
              <a:t>Deuxième niveau</a:t>
            </a:r>
            <a:endParaRPr b="0" lang="en-US" sz="1800" spc="-1" strike="noStrike">
              <a:solidFill>
                <a:schemeClr val="dk1"/>
              </a:solidFill>
              <a:latin typeface="Century Gothic"/>
            </a:endParaRPr>
          </a:p>
          <a:p>
            <a:pPr lvl="2" marL="914400" indent="-228600" defTabSz="914400">
              <a:lnSpc>
                <a:spcPct val="90000"/>
              </a:lnSpc>
              <a:spcBef>
                <a:spcPts val="799"/>
              </a:spcBef>
              <a:buClr>
                <a:srgbClr val="624d38"/>
              </a:buClr>
              <a:buSzPct val="80000"/>
              <a:buFont typeface="Arial"/>
              <a:buChar char="•"/>
            </a:pPr>
            <a:r>
              <a:rPr b="0" lang="fr-FR" sz="1600" spc="-1" strike="noStrike">
                <a:solidFill>
                  <a:schemeClr val="dk1"/>
                </a:solidFill>
                <a:latin typeface="Century Gothic"/>
              </a:rPr>
              <a:t>Troisième niveau</a:t>
            </a:r>
            <a:endParaRPr b="0" lang="en-US" sz="1600" spc="-1" strike="noStrike">
              <a:solidFill>
                <a:schemeClr val="dk1"/>
              </a:solidFill>
              <a:latin typeface="Century Gothic"/>
            </a:endParaRPr>
          </a:p>
          <a:p>
            <a:pPr lvl="3" marL="1234440" indent="-228600" defTabSz="914400">
              <a:lnSpc>
                <a:spcPct val="90000"/>
              </a:lnSpc>
              <a:spcBef>
                <a:spcPts val="799"/>
              </a:spcBef>
              <a:buClr>
                <a:srgbClr val="624d38"/>
              </a:buClr>
              <a:buSzPct val="80000"/>
              <a:buFont typeface="Arial"/>
              <a:buChar char="•"/>
            </a:pPr>
            <a:r>
              <a:rPr b="0" lang="fr-FR" sz="1400" spc="-1" strike="noStrike">
                <a:solidFill>
                  <a:schemeClr val="dk1"/>
                </a:solidFill>
                <a:latin typeface="Century Gothic"/>
              </a:rPr>
              <a:t>Quatrième niveau</a:t>
            </a:r>
            <a:endParaRPr b="0" lang="en-US" sz="1400" spc="-1" strike="noStrike">
              <a:solidFill>
                <a:schemeClr val="dk1"/>
              </a:solidFill>
              <a:latin typeface="Century Gothic"/>
            </a:endParaRPr>
          </a:p>
          <a:p>
            <a:pPr lvl="4" marL="1554480" indent="-228600" defTabSz="914400">
              <a:lnSpc>
                <a:spcPct val="90000"/>
              </a:lnSpc>
              <a:spcBef>
                <a:spcPts val="799"/>
              </a:spcBef>
              <a:buClr>
                <a:srgbClr val="624d38"/>
              </a:buClr>
              <a:buSzPct val="80000"/>
              <a:buFont typeface="Arial"/>
              <a:buChar char="•"/>
            </a:pPr>
            <a:r>
              <a:rPr b="0" lang="fr-FR" sz="1400" spc="-1" strike="noStrike">
                <a:solidFill>
                  <a:schemeClr val="dk1"/>
                </a:solidFill>
                <a:latin typeface="Century Gothic"/>
              </a:rPr>
              <a:t>Cinquième niveau</a:t>
            </a:r>
            <a:endParaRPr b="0" lang="en-US" sz="1400" spc="-1" strike="noStrike">
              <a:solidFill>
                <a:schemeClr val="dk1"/>
              </a:solidFill>
              <a:latin typeface="Century Gothic"/>
            </a:endParaRPr>
          </a:p>
        </p:txBody>
      </p:sp>
      <p:sp>
        <p:nvSpPr>
          <p:cNvPr id="32" name="PlaceHolder 3"/>
          <p:cNvSpPr>
            <a:spLocks noGrp="1"/>
          </p:cNvSpPr>
          <p:nvPr>
            <p:ph type="dt" idx="4"/>
          </p:nvPr>
        </p:nvSpPr>
        <p:spPr>
          <a:xfrm>
            <a:off x="7211520" y="6391800"/>
            <a:ext cx="779760" cy="23724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33" name="PlaceHolder 4"/>
          <p:cNvSpPr>
            <a:spLocks noGrp="1"/>
          </p:cNvSpPr>
          <p:nvPr>
            <p:ph type="ftr" idx="5"/>
          </p:nvPr>
        </p:nvSpPr>
        <p:spPr>
          <a:xfrm>
            <a:off x="1089720" y="6391800"/>
            <a:ext cx="5816880" cy="23724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4" name="PlaceHolder 5"/>
          <p:cNvSpPr>
            <a:spLocks noGrp="1"/>
          </p:cNvSpPr>
          <p:nvPr>
            <p:ph type="sldNum" idx="6"/>
          </p:nvPr>
        </p:nvSpPr>
        <p:spPr>
          <a:xfrm>
            <a:off x="8296200" y="6391800"/>
            <a:ext cx="519840" cy="237240"/>
          </a:xfrm>
          <a:prstGeom prst="rect">
            <a:avLst/>
          </a:prstGeom>
          <a:noFill/>
          <a:ln w="0">
            <a:noFill/>
          </a:ln>
        </p:spPr>
        <p:txBody>
          <a:bodyPr lIns="91440" rIns="91440" tIns="45720" bIns="45720" anchor="ctr">
            <a:noAutofit/>
          </a:bodyPr>
          <a:lstStyle>
            <a:lvl1pPr indent="0" algn="r" defTabSz="914400">
              <a:lnSpc>
                <a:spcPct val="100000"/>
              </a:lnSpc>
              <a:buNone/>
              <a:defRPr b="0" lang="en-US" sz="800" spc="-1" strike="noStrike">
                <a:solidFill>
                  <a:schemeClr val="dk1"/>
                </a:solidFill>
                <a:latin typeface="Century Gothic"/>
              </a:defRPr>
            </a:lvl1pPr>
          </a:lstStyle>
          <a:p>
            <a:pPr indent="0" algn="r" defTabSz="914400">
              <a:lnSpc>
                <a:spcPct val="100000"/>
              </a:lnSpc>
              <a:buNone/>
            </a:pPr>
            <a:fld id="{82D1BA10-DD18-44F0-9E2B-19DAA7F61763}" type="slidenum">
              <a:rPr b="0" lang="en-US" sz="800" spc="-1" strike="noStrike">
                <a:solidFill>
                  <a:schemeClr val="dk1"/>
                </a:solidFill>
                <a:latin typeface="Century Gothic"/>
              </a:rPr>
              <a:t>&lt;numéro&gt;</a:t>
            </a:fld>
            <a:endParaRPr b="0" lang="fr-FR"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3f3d8">
                <a:alpha val="56000"/>
              </a:srgbClr>
            </a:gs>
            <a:gs pos="79000">
              <a:srgbClr val="ffffff"/>
            </a:gs>
          </a:gsLst>
          <a:lin ang="5400000"/>
        </a:gradFill>
      </p:bgPr>
    </p:bg>
    <p:spTree>
      <p:nvGrpSpPr>
        <p:cNvPr id="1" name=""/>
        <p:cNvGrpSpPr/>
        <p:nvPr/>
      </p:nvGrpSpPr>
      <p:grpSpPr>
        <a:xfrm>
          <a:off x="0" y="0"/>
          <a:ext cx="0" cy="0"/>
          <a:chOff x="0" y="0"/>
          <a:chExt cx="0" cy="0"/>
        </a:xfrm>
      </p:grpSpPr>
      <p:grpSp>
        <p:nvGrpSpPr>
          <p:cNvPr id="35" name="Group 7"/>
          <p:cNvGrpSpPr/>
          <p:nvPr/>
        </p:nvGrpSpPr>
        <p:grpSpPr>
          <a:xfrm>
            <a:off x="0" y="6309360"/>
            <a:ext cx="9903240" cy="548280"/>
            <a:chOff x="0" y="6309360"/>
            <a:chExt cx="9903240" cy="548280"/>
          </a:xfrm>
        </p:grpSpPr>
        <p:sp>
          <p:nvSpPr>
            <p:cNvPr id="36" name="Rectangle 8"/>
            <p:cNvSpPr/>
            <p:nvPr/>
          </p:nvSpPr>
          <p:spPr>
            <a:xfrm>
              <a:off x="0" y="6309360"/>
              <a:ext cx="990324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37" name="Rectangle 9"/>
            <p:cNvSpPr/>
            <p:nvPr/>
          </p:nvSpPr>
          <p:spPr>
            <a:xfrm>
              <a:off x="0" y="6703200"/>
              <a:ext cx="990324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sp>
        <p:nvSpPr>
          <p:cNvPr id="38" name="PlaceHolder 1"/>
          <p:cNvSpPr>
            <a:spLocks noGrp="1"/>
          </p:cNvSpPr>
          <p:nvPr>
            <p:ph type="title"/>
          </p:nvPr>
        </p:nvSpPr>
        <p:spPr>
          <a:xfrm>
            <a:off x="1089720" y="438840"/>
            <a:ext cx="7726320" cy="1087920"/>
          </a:xfrm>
          <a:prstGeom prst="rect">
            <a:avLst/>
          </a:prstGeom>
          <a:noFill/>
          <a:ln w="0">
            <a:noFill/>
          </a:ln>
        </p:spPr>
        <p:txBody>
          <a:bodyPr lIns="91440" rIns="91440" tIns="45720" bIns="45720" anchor="b">
            <a:noAutofit/>
          </a:bodyPr>
          <a:p>
            <a:pPr indent="0" defTabSz="914400">
              <a:lnSpc>
                <a:spcPct val="90000"/>
              </a:lnSpc>
              <a:buNone/>
              <a:tabLst>
                <a:tab algn="l" pos="0"/>
              </a:tabLst>
            </a:pPr>
            <a:r>
              <a:rPr b="0" lang="fr-FR" sz="3400" spc="-1" strike="noStrike">
                <a:solidFill>
                  <a:schemeClr val="dk1">
                    <a:lumMod val="75000"/>
                  </a:schemeClr>
                </a:solidFill>
                <a:latin typeface="Century Gothic"/>
              </a:rPr>
              <a:t>Cliquez pour modifier le style du titre</a:t>
            </a:r>
            <a:endParaRPr b="0" lang="en-US" sz="3400" spc="-1" strike="noStrike">
              <a:solidFill>
                <a:schemeClr val="dk1"/>
              </a:solidFill>
              <a:latin typeface="Century Gothic"/>
            </a:endParaRPr>
          </a:p>
        </p:txBody>
      </p:sp>
      <p:sp>
        <p:nvSpPr>
          <p:cNvPr id="39" name="PlaceHolder 2"/>
          <p:cNvSpPr>
            <a:spLocks noGrp="1"/>
          </p:cNvSpPr>
          <p:nvPr>
            <p:ph type="body"/>
          </p:nvPr>
        </p:nvSpPr>
        <p:spPr>
          <a:xfrm>
            <a:off x="1089720" y="1673280"/>
            <a:ext cx="7726320" cy="4343040"/>
          </a:xfrm>
          <a:prstGeom prst="rect">
            <a:avLst/>
          </a:prstGeom>
          <a:noFill/>
          <a:ln w="0">
            <a:noFill/>
          </a:ln>
        </p:spPr>
        <p:txBody>
          <a:bodyPr lIns="91440" rIns="91440" tIns="45720" bIns="45720" anchor="t">
            <a:noAutofit/>
          </a:bodyPr>
          <a:p>
            <a:pPr marL="274320" indent="-228600" defTabSz="914400">
              <a:lnSpc>
                <a:spcPct val="90000"/>
              </a:lnSpc>
              <a:spcBef>
                <a:spcPts val="1800"/>
              </a:spcBef>
              <a:buClr>
                <a:srgbClr val="624d38"/>
              </a:buClr>
              <a:buSzPct val="80000"/>
              <a:buFont typeface="Arial"/>
              <a:buChar char="•"/>
            </a:pPr>
            <a:r>
              <a:rPr b="0" lang="fr-FR" sz="2000" spc="-1" strike="noStrike">
                <a:solidFill>
                  <a:schemeClr val="dk1"/>
                </a:solidFill>
                <a:latin typeface="Century Gothic"/>
              </a:rPr>
              <a:t>Cliquez pour modifier les styles du texte du masque</a:t>
            </a:r>
            <a:endParaRPr b="0" lang="en-US" sz="2000" spc="-1" strike="noStrike">
              <a:solidFill>
                <a:schemeClr val="dk1"/>
              </a:solidFill>
              <a:latin typeface="Century Gothic"/>
            </a:endParaRPr>
          </a:p>
          <a:p>
            <a:pPr lvl="1" marL="594360" indent="-228600" defTabSz="914400">
              <a:lnSpc>
                <a:spcPct val="90000"/>
              </a:lnSpc>
              <a:spcBef>
                <a:spcPts val="1001"/>
              </a:spcBef>
              <a:buClr>
                <a:srgbClr val="624d38"/>
              </a:buClr>
              <a:buSzPct val="80000"/>
              <a:buFont typeface="Arial"/>
              <a:buChar char="•"/>
            </a:pPr>
            <a:r>
              <a:rPr b="0" lang="fr-FR" sz="1800" spc="-1" strike="noStrike">
                <a:solidFill>
                  <a:schemeClr val="dk1"/>
                </a:solidFill>
                <a:latin typeface="Century Gothic"/>
              </a:rPr>
              <a:t>Deuxième niveau</a:t>
            </a:r>
            <a:endParaRPr b="0" lang="en-US" sz="1800" spc="-1" strike="noStrike">
              <a:solidFill>
                <a:schemeClr val="dk1"/>
              </a:solidFill>
              <a:latin typeface="Century Gothic"/>
            </a:endParaRPr>
          </a:p>
          <a:p>
            <a:pPr lvl="2" marL="914400" indent="-228600" defTabSz="914400">
              <a:lnSpc>
                <a:spcPct val="90000"/>
              </a:lnSpc>
              <a:spcBef>
                <a:spcPts val="799"/>
              </a:spcBef>
              <a:buClr>
                <a:srgbClr val="624d38"/>
              </a:buClr>
              <a:buSzPct val="80000"/>
              <a:buFont typeface="Arial"/>
              <a:buChar char="•"/>
            </a:pPr>
            <a:r>
              <a:rPr b="0" lang="fr-FR" sz="1600" spc="-1" strike="noStrike">
                <a:solidFill>
                  <a:schemeClr val="dk1"/>
                </a:solidFill>
                <a:latin typeface="Century Gothic"/>
              </a:rPr>
              <a:t>Troisième niveau</a:t>
            </a:r>
            <a:endParaRPr b="0" lang="en-US" sz="1600" spc="-1" strike="noStrike">
              <a:solidFill>
                <a:schemeClr val="dk1"/>
              </a:solidFill>
              <a:latin typeface="Century Gothic"/>
            </a:endParaRPr>
          </a:p>
          <a:p>
            <a:pPr lvl="3" marL="1234440" indent="-228600" defTabSz="914400">
              <a:lnSpc>
                <a:spcPct val="90000"/>
              </a:lnSpc>
              <a:spcBef>
                <a:spcPts val="799"/>
              </a:spcBef>
              <a:buClr>
                <a:srgbClr val="624d38"/>
              </a:buClr>
              <a:buSzPct val="80000"/>
              <a:buFont typeface="Arial"/>
              <a:buChar char="•"/>
            </a:pPr>
            <a:r>
              <a:rPr b="0" lang="fr-FR" sz="1400" spc="-1" strike="noStrike">
                <a:solidFill>
                  <a:schemeClr val="dk1"/>
                </a:solidFill>
                <a:latin typeface="Century Gothic"/>
              </a:rPr>
              <a:t>Quatrième niveau</a:t>
            </a:r>
            <a:endParaRPr b="0" lang="en-US" sz="1400" spc="-1" strike="noStrike">
              <a:solidFill>
                <a:schemeClr val="dk1"/>
              </a:solidFill>
              <a:latin typeface="Century Gothic"/>
            </a:endParaRPr>
          </a:p>
          <a:p>
            <a:pPr lvl="4" marL="1554480" indent="-228600" defTabSz="914400">
              <a:lnSpc>
                <a:spcPct val="90000"/>
              </a:lnSpc>
              <a:spcBef>
                <a:spcPts val="799"/>
              </a:spcBef>
              <a:buClr>
                <a:srgbClr val="624d38"/>
              </a:buClr>
              <a:buSzPct val="80000"/>
              <a:buFont typeface="Arial"/>
              <a:buChar char="•"/>
            </a:pPr>
            <a:r>
              <a:rPr b="0" lang="fr-FR" sz="1400" spc="-1" strike="noStrike">
                <a:solidFill>
                  <a:schemeClr val="dk1"/>
                </a:solidFill>
                <a:latin typeface="Century Gothic"/>
              </a:rPr>
              <a:t>Cinquième niveau</a:t>
            </a:r>
            <a:endParaRPr b="0" lang="en-US" sz="1400" spc="-1" strike="noStrike">
              <a:solidFill>
                <a:schemeClr val="dk1"/>
              </a:solidFill>
              <a:latin typeface="Century Gothic"/>
            </a:endParaRPr>
          </a:p>
        </p:txBody>
      </p:sp>
      <p:sp>
        <p:nvSpPr>
          <p:cNvPr id="40" name="PlaceHolder 3"/>
          <p:cNvSpPr>
            <a:spLocks noGrp="1"/>
          </p:cNvSpPr>
          <p:nvPr>
            <p:ph type="dt" idx="7"/>
          </p:nvPr>
        </p:nvSpPr>
        <p:spPr>
          <a:xfrm>
            <a:off x="7211520" y="6391800"/>
            <a:ext cx="779760" cy="23724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41" name="PlaceHolder 4"/>
          <p:cNvSpPr>
            <a:spLocks noGrp="1"/>
          </p:cNvSpPr>
          <p:nvPr>
            <p:ph type="ftr" idx="8"/>
          </p:nvPr>
        </p:nvSpPr>
        <p:spPr>
          <a:xfrm>
            <a:off x="1089720" y="6391800"/>
            <a:ext cx="5816880" cy="23724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2" name="PlaceHolder 5"/>
          <p:cNvSpPr>
            <a:spLocks noGrp="1"/>
          </p:cNvSpPr>
          <p:nvPr>
            <p:ph type="sldNum" idx="9"/>
          </p:nvPr>
        </p:nvSpPr>
        <p:spPr>
          <a:xfrm>
            <a:off x="8296200" y="6391800"/>
            <a:ext cx="519840" cy="237240"/>
          </a:xfrm>
          <a:prstGeom prst="rect">
            <a:avLst/>
          </a:prstGeom>
          <a:noFill/>
          <a:ln w="0">
            <a:noFill/>
          </a:ln>
        </p:spPr>
        <p:txBody>
          <a:bodyPr lIns="91440" rIns="91440" tIns="45720" bIns="45720" anchor="ctr">
            <a:noAutofit/>
          </a:bodyPr>
          <a:lstStyle>
            <a:lvl1pPr indent="0" algn="r" defTabSz="914400">
              <a:lnSpc>
                <a:spcPct val="100000"/>
              </a:lnSpc>
              <a:buNone/>
              <a:defRPr b="0" lang="en-US" sz="800" spc="-1" strike="noStrike">
                <a:solidFill>
                  <a:schemeClr val="dk1"/>
                </a:solidFill>
                <a:latin typeface="Century Gothic"/>
              </a:defRPr>
            </a:lvl1pPr>
          </a:lstStyle>
          <a:p>
            <a:pPr indent="0" algn="r" defTabSz="914400">
              <a:lnSpc>
                <a:spcPct val="100000"/>
              </a:lnSpc>
              <a:buNone/>
            </a:pPr>
            <a:fld id="{EEB5F91C-64AD-4EED-AE51-117B5F741115}" type="slidenum">
              <a:rPr b="0" lang="en-US" sz="800" spc="-1" strike="noStrike">
                <a:solidFill>
                  <a:schemeClr val="dk1"/>
                </a:solidFill>
                <a:latin typeface="Century Gothic"/>
              </a:rPr>
              <a:t>&lt;numéro&gt;</a:t>
            </a:fld>
            <a:endParaRPr b="0" lang="fr-FR"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3f3d8">
                <a:alpha val="56000"/>
              </a:srgbClr>
            </a:gs>
            <a:gs pos="79000">
              <a:srgbClr val="ffffff"/>
            </a:gs>
          </a:gsLst>
          <a:lin ang="5400000"/>
        </a:gradFill>
      </p:bgPr>
    </p:bg>
    <p:spTree>
      <p:nvGrpSpPr>
        <p:cNvPr id="1" name=""/>
        <p:cNvGrpSpPr/>
        <p:nvPr/>
      </p:nvGrpSpPr>
      <p:grpSpPr>
        <a:xfrm>
          <a:off x="0" y="0"/>
          <a:ext cx="0" cy="0"/>
          <a:chOff x="0" y="0"/>
          <a:chExt cx="0" cy="0"/>
        </a:xfrm>
      </p:grpSpPr>
      <p:grpSp>
        <p:nvGrpSpPr>
          <p:cNvPr id="45" name="Group 7"/>
          <p:cNvGrpSpPr/>
          <p:nvPr/>
        </p:nvGrpSpPr>
        <p:grpSpPr>
          <a:xfrm>
            <a:off x="0" y="6309360"/>
            <a:ext cx="9903240" cy="548280"/>
            <a:chOff x="0" y="6309360"/>
            <a:chExt cx="9903240" cy="548280"/>
          </a:xfrm>
        </p:grpSpPr>
        <p:sp>
          <p:nvSpPr>
            <p:cNvPr id="46" name="Rectangle 8"/>
            <p:cNvSpPr/>
            <p:nvPr/>
          </p:nvSpPr>
          <p:spPr>
            <a:xfrm>
              <a:off x="0" y="6309360"/>
              <a:ext cx="990324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7" name="Rectangle 9"/>
            <p:cNvSpPr/>
            <p:nvPr/>
          </p:nvSpPr>
          <p:spPr>
            <a:xfrm>
              <a:off x="0" y="6703200"/>
              <a:ext cx="990324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grpSp>
        <p:nvGrpSpPr>
          <p:cNvPr id="48" name="Group 7"/>
          <p:cNvGrpSpPr/>
          <p:nvPr/>
        </p:nvGrpSpPr>
        <p:grpSpPr>
          <a:xfrm>
            <a:off x="0" y="6309360"/>
            <a:ext cx="9903240" cy="548280"/>
            <a:chOff x="0" y="6309360"/>
            <a:chExt cx="9903240" cy="548280"/>
          </a:xfrm>
        </p:grpSpPr>
        <p:sp>
          <p:nvSpPr>
            <p:cNvPr id="49" name="Rectangle 8"/>
            <p:cNvSpPr/>
            <p:nvPr/>
          </p:nvSpPr>
          <p:spPr>
            <a:xfrm>
              <a:off x="0" y="6309360"/>
              <a:ext cx="990324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Century Gothic"/>
              </a:endParaRPr>
            </a:p>
          </p:txBody>
        </p:sp>
        <p:sp>
          <p:nvSpPr>
            <p:cNvPr id="50" name="Rectangle 9"/>
            <p:cNvSpPr/>
            <p:nvPr/>
          </p:nvSpPr>
          <p:spPr>
            <a:xfrm>
              <a:off x="0" y="6703200"/>
              <a:ext cx="990324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Century Gothic"/>
              </a:endParaRPr>
            </a:p>
          </p:txBody>
        </p:sp>
      </p:grpSp>
      <p:grpSp>
        <p:nvGrpSpPr>
          <p:cNvPr id="51" name="Group 10"/>
          <p:cNvGrpSpPr/>
          <p:nvPr/>
        </p:nvGrpSpPr>
        <p:grpSpPr>
          <a:xfrm>
            <a:off x="13680" y="-360"/>
            <a:ext cx="9903240" cy="548640"/>
            <a:chOff x="13680" y="-360"/>
            <a:chExt cx="9903240" cy="548640"/>
          </a:xfrm>
        </p:grpSpPr>
        <p:sp>
          <p:nvSpPr>
            <p:cNvPr id="52" name="Rectangle 11"/>
            <p:cNvSpPr/>
            <p:nvPr/>
          </p:nvSpPr>
          <p:spPr>
            <a:xfrm flipV="1">
              <a:off x="13680" y="45360"/>
              <a:ext cx="990324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Century Gothic"/>
              </a:endParaRPr>
            </a:p>
          </p:txBody>
        </p:sp>
        <p:sp>
          <p:nvSpPr>
            <p:cNvPr id="53" name="Rectangle 12"/>
            <p:cNvSpPr/>
            <p:nvPr/>
          </p:nvSpPr>
          <p:spPr>
            <a:xfrm flipV="1">
              <a:off x="13680" y="-720"/>
              <a:ext cx="990324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Century Gothic"/>
              </a:endParaRPr>
            </a:p>
          </p:txBody>
        </p:sp>
      </p:grpSp>
      <p:sp>
        <p:nvSpPr>
          <p:cNvPr id="54" name="PlaceHolder 1"/>
          <p:cNvSpPr>
            <a:spLocks noGrp="1"/>
          </p:cNvSpPr>
          <p:nvPr>
            <p:ph type="dt" idx="10"/>
          </p:nvPr>
        </p:nvSpPr>
        <p:spPr>
          <a:xfrm>
            <a:off x="7211520" y="6391800"/>
            <a:ext cx="779760" cy="23724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55" name="PlaceHolder 2"/>
          <p:cNvSpPr>
            <a:spLocks noGrp="1"/>
          </p:cNvSpPr>
          <p:nvPr>
            <p:ph type="ftr" idx="11"/>
          </p:nvPr>
        </p:nvSpPr>
        <p:spPr>
          <a:xfrm>
            <a:off x="1089720" y="6391800"/>
            <a:ext cx="5816880" cy="23724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6" name="PlaceHolder 3"/>
          <p:cNvSpPr>
            <a:spLocks noGrp="1"/>
          </p:cNvSpPr>
          <p:nvPr>
            <p:ph type="sldNum" idx="12"/>
          </p:nvPr>
        </p:nvSpPr>
        <p:spPr>
          <a:xfrm>
            <a:off x="8296200" y="6391800"/>
            <a:ext cx="519840" cy="237240"/>
          </a:xfrm>
          <a:prstGeom prst="rect">
            <a:avLst/>
          </a:prstGeom>
          <a:noFill/>
          <a:ln w="0">
            <a:noFill/>
          </a:ln>
        </p:spPr>
        <p:txBody>
          <a:bodyPr lIns="91440" rIns="91440" tIns="45720" bIns="45720" anchor="ctr">
            <a:noAutofit/>
          </a:bodyPr>
          <a:lstStyle>
            <a:lvl1pPr indent="0" algn="r" defTabSz="914400">
              <a:lnSpc>
                <a:spcPct val="100000"/>
              </a:lnSpc>
              <a:buNone/>
              <a:defRPr b="0" lang="en-US" sz="800" spc="-1" strike="noStrike">
                <a:solidFill>
                  <a:schemeClr val="dk1"/>
                </a:solidFill>
                <a:latin typeface="Century Gothic"/>
              </a:defRPr>
            </a:lvl1pPr>
          </a:lstStyle>
          <a:p>
            <a:pPr indent="0" algn="r" defTabSz="914400">
              <a:lnSpc>
                <a:spcPct val="100000"/>
              </a:lnSpc>
              <a:buNone/>
            </a:pPr>
            <a:fld id="{3709CFD1-4F90-4EDF-A8CD-4FE19BB50F4D}" type="slidenum">
              <a:rPr b="0" lang="en-US" sz="800" spc="-1" strike="noStrike">
                <a:solidFill>
                  <a:schemeClr val="dk1"/>
                </a:solidFill>
                <a:latin typeface="Century Gothic"/>
              </a:rPr>
              <a:t>&lt;numéro&gt;</a:t>
            </a:fld>
            <a:endParaRPr b="0" lang="fr-FR" sz="800" spc="-1" strike="noStrike">
              <a:solidFill>
                <a:srgbClr val="000000"/>
              </a:solidFill>
              <a:latin typeface="Times New Roman"/>
            </a:endParaRPr>
          </a:p>
        </p:txBody>
      </p:sp>
      <p:sp>
        <p:nvSpPr>
          <p:cNvPr id="57" name="PlaceHolder 4"/>
          <p:cNvSpPr>
            <a:spLocks noGrp="1"/>
          </p:cNvSpPr>
          <p:nvPr>
            <p:ph type="title"/>
          </p:nvPr>
        </p:nvSpPr>
        <p:spPr>
          <a:xfrm>
            <a:off x="1052640" y="1188720"/>
            <a:ext cx="7800480" cy="2514240"/>
          </a:xfrm>
          <a:prstGeom prst="rect">
            <a:avLst/>
          </a:prstGeom>
          <a:noFill/>
          <a:ln w="0">
            <a:noFill/>
          </a:ln>
        </p:spPr>
        <p:txBody>
          <a:bodyPr lIns="91440" rIns="91440" tIns="45720" bIns="45720" anchor="b">
            <a:normAutofit/>
          </a:bodyPr>
          <a:p>
            <a:pPr indent="0" algn="ctr" defTabSz="914400">
              <a:lnSpc>
                <a:spcPct val="90000"/>
              </a:lnSpc>
              <a:buNone/>
              <a:tabLst>
                <a:tab algn="l" pos="0"/>
              </a:tabLst>
            </a:pPr>
            <a:r>
              <a:rPr b="0" lang="fr-FR" sz="5400" spc="-1" strike="noStrike">
                <a:solidFill>
                  <a:schemeClr val="dk1">
                    <a:lumMod val="75000"/>
                  </a:schemeClr>
                </a:solidFill>
                <a:latin typeface="Century Gothic"/>
              </a:rPr>
              <a:t>Cliquez pour modifier le style du titre</a:t>
            </a:r>
            <a:endParaRPr b="0" lang="en-US" sz="5400" spc="-1" strike="noStrike">
              <a:solidFill>
                <a:schemeClr val="dk1"/>
              </a:solidFill>
              <a:latin typeface="Century Gothic"/>
            </a:endParaRPr>
          </a:p>
        </p:txBody>
      </p:sp>
      <p:sp>
        <p:nvSpPr>
          <p:cNvPr id="58" name="PlaceHolder 5"/>
          <p:cNvSpPr>
            <a:spLocks noGrp="1"/>
          </p:cNvSpPr>
          <p:nvPr>
            <p:ph type="body"/>
          </p:nvPr>
        </p:nvSpPr>
        <p:spPr>
          <a:xfrm>
            <a:off x="1052640" y="3749040"/>
            <a:ext cx="7800480" cy="914040"/>
          </a:xfrm>
          <a:prstGeom prst="rect">
            <a:avLst/>
          </a:prstGeom>
          <a:noFill/>
          <a:ln w="0">
            <a:noFill/>
          </a:ln>
        </p:spPr>
        <p:txBody>
          <a:bodyPr lIns="91440" rIns="91440" tIns="45720" bIns="45720" anchor="t">
            <a:noAutofit/>
          </a:bodyPr>
          <a:p>
            <a:pPr indent="0" algn="ctr" defTabSz="914400">
              <a:lnSpc>
                <a:spcPct val="90000"/>
              </a:lnSpc>
              <a:buNone/>
              <a:tabLst>
                <a:tab algn="l" pos="0"/>
              </a:tabLst>
            </a:pPr>
            <a:r>
              <a:rPr b="0" lang="fr-FR" sz="2000" spc="-1" strike="noStrike" cap="all">
                <a:solidFill>
                  <a:schemeClr val="dk1"/>
                </a:solidFill>
                <a:latin typeface="Century Gothic"/>
              </a:rPr>
              <a:t>Cliquez pour modifier les styles du texte du masque</a:t>
            </a:r>
            <a:endParaRPr b="0" lang="en-US" sz="2000" spc="-1" strike="noStrike">
              <a:solidFill>
                <a:schemeClr val="dk1"/>
              </a:solidFill>
              <a:latin typeface="Century Gothic"/>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3f3d8">
                <a:alpha val="56000"/>
              </a:srgbClr>
            </a:gs>
            <a:gs pos="79000">
              <a:srgbClr val="ffffff"/>
            </a:gs>
          </a:gsLst>
          <a:lin ang="5400000"/>
        </a:gradFill>
      </p:bgPr>
    </p:bg>
    <p:spTree>
      <p:nvGrpSpPr>
        <p:cNvPr id="1" name=""/>
        <p:cNvGrpSpPr/>
        <p:nvPr/>
      </p:nvGrpSpPr>
      <p:grpSpPr>
        <a:xfrm>
          <a:off x="0" y="0"/>
          <a:ext cx="0" cy="0"/>
          <a:chOff x="0" y="0"/>
          <a:chExt cx="0" cy="0"/>
        </a:xfrm>
      </p:grpSpPr>
      <p:grpSp>
        <p:nvGrpSpPr>
          <p:cNvPr id="59" name="Group 7"/>
          <p:cNvGrpSpPr/>
          <p:nvPr/>
        </p:nvGrpSpPr>
        <p:grpSpPr>
          <a:xfrm>
            <a:off x="0" y="6309360"/>
            <a:ext cx="9903240" cy="548280"/>
            <a:chOff x="0" y="6309360"/>
            <a:chExt cx="9903240" cy="548280"/>
          </a:xfrm>
        </p:grpSpPr>
        <p:sp>
          <p:nvSpPr>
            <p:cNvPr id="60" name="Rectangle 8"/>
            <p:cNvSpPr/>
            <p:nvPr/>
          </p:nvSpPr>
          <p:spPr>
            <a:xfrm>
              <a:off x="0" y="6309360"/>
              <a:ext cx="990324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61" name="Rectangle 9"/>
            <p:cNvSpPr/>
            <p:nvPr/>
          </p:nvSpPr>
          <p:spPr>
            <a:xfrm>
              <a:off x="0" y="6703200"/>
              <a:ext cx="990324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sp>
        <p:nvSpPr>
          <p:cNvPr id="62" name="PlaceHolder 1"/>
          <p:cNvSpPr>
            <a:spLocks noGrp="1"/>
          </p:cNvSpPr>
          <p:nvPr>
            <p:ph type="title"/>
          </p:nvPr>
        </p:nvSpPr>
        <p:spPr>
          <a:xfrm>
            <a:off x="1089720" y="438840"/>
            <a:ext cx="7726320" cy="1087920"/>
          </a:xfrm>
          <a:prstGeom prst="rect">
            <a:avLst/>
          </a:prstGeom>
          <a:noFill/>
          <a:ln w="0">
            <a:noFill/>
          </a:ln>
        </p:spPr>
        <p:txBody>
          <a:bodyPr lIns="91440" rIns="91440" tIns="45720" bIns="45720" anchor="b">
            <a:noAutofit/>
          </a:bodyPr>
          <a:p>
            <a:pPr indent="0" defTabSz="914400">
              <a:lnSpc>
                <a:spcPct val="90000"/>
              </a:lnSpc>
              <a:buNone/>
              <a:tabLst>
                <a:tab algn="l" pos="0"/>
              </a:tabLst>
            </a:pPr>
            <a:r>
              <a:rPr b="0" lang="fr-FR" sz="3400" spc="-1" strike="noStrike">
                <a:solidFill>
                  <a:schemeClr val="dk1">
                    <a:lumMod val="75000"/>
                  </a:schemeClr>
                </a:solidFill>
                <a:latin typeface="Century Gothic"/>
              </a:rPr>
              <a:t>Cliquez pour modifier le style du titre</a:t>
            </a:r>
            <a:endParaRPr b="0" lang="en-US" sz="3400" spc="-1" strike="noStrike">
              <a:solidFill>
                <a:schemeClr val="dk1"/>
              </a:solidFill>
              <a:latin typeface="Century Gothic"/>
            </a:endParaRPr>
          </a:p>
        </p:txBody>
      </p:sp>
      <p:sp>
        <p:nvSpPr>
          <p:cNvPr id="63" name="PlaceHolder 2"/>
          <p:cNvSpPr>
            <a:spLocks noGrp="1"/>
          </p:cNvSpPr>
          <p:nvPr>
            <p:ph type="body"/>
          </p:nvPr>
        </p:nvSpPr>
        <p:spPr>
          <a:xfrm>
            <a:off x="1089720" y="1673280"/>
            <a:ext cx="3714480" cy="4343040"/>
          </a:xfrm>
          <a:prstGeom prst="rect">
            <a:avLst/>
          </a:prstGeom>
          <a:noFill/>
          <a:ln w="0">
            <a:noFill/>
          </a:ln>
        </p:spPr>
        <p:txBody>
          <a:bodyPr lIns="91440" rIns="91440" tIns="45720" bIns="45720" anchor="t">
            <a:normAutofit/>
          </a:bodyPr>
          <a:p>
            <a:pPr marL="274320" indent="-228600" defTabSz="914400">
              <a:lnSpc>
                <a:spcPct val="90000"/>
              </a:lnSpc>
              <a:spcBef>
                <a:spcPts val="1800"/>
              </a:spcBef>
              <a:buClr>
                <a:srgbClr val="624d38"/>
              </a:buClr>
              <a:buSzPct val="80000"/>
              <a:buFont typeface="Arial"/>
              <a:buChar char="•"/>
            </a:pPr>
            <a:r>
              <a:rPr b="0" lang="fr-FR" sz="2000" spc="-1" strike="noStrike">
                <a:solidFill>
                  <a:schemeClr val="dk1"/>
                </a:solidFill>
                <a:latin typeface="Century Gothic"/>
              </a:rPr>
              <a:t>Cliquez pour modifier les styles du texte du masque</a:t>
            </a:r>
            <a:endParaRPr b="0" lang="en-US" sz="2000" spc="-1" strike="noStrike">
              <a:solidFill>
                <a:schemeClr val="dk1"/>
              </a:solidFill>
              <a:latin typeface="Century Gothic"/>
            </a:endParaRPr>
          </a:p>
          <a:p>
            <a:pPr lvl="1" marL="594360" indent="-228600" defTabSz="914400">
              <a:lnSpc>
                <a:spcPct val="90000"/>
              </a:lnSpc>
              <a:spcBef>
                <a:spcPts val="1001"/>
              </a:spcBef>
              <a:buClr>
                <a:srgbClr val="624d38"/>
              </a:buClr>
              <a:buSzPct val="80000"/>
              <a:buFont typeface="Arial"/>
              <a:buChar char="•"/>
            </a:pPr>
            <a:r>
              <a:rPr b="0" lang="fr-FR" sz="1800" spc="-1" strike="noStrike">
                <a:solidFill>
                  <a:schemeClr val="dk1"/>
                </a:solidFill>
                <a:latin typeface="Century Gothic"/>
              </a:rPr>
              <a:t>Deuxième niveau</a:t>
            </a:r>
            <a:endParaRPr b="0" lang="en-US" sz="1800" spc="-1" strike="noStrike">
              <a:solidFill>
                <a:schemeClr val="dk1"/>
              </a:solidFill>
              <a:latin typeface="Century Gothic"/>
            </a:endParaRPr>
          </a:p>
          <a:p>
            <a:pPr lvl="2" marL="914400" indent="-228600" defTabSz="914400">
              <a:lnSpc>
                <a:spcPct val="90000"/>
              </a:lnSpc>
              <a:spcBef>
                <a:spcPts val="799"/>
              </a:spcBef>
              <a:buClr>
                <a:srgbClr val="624d38"/>
              </a:buClr>
              <a:buSzPct val="80000"/>
              <a:buFont typeface="Arial"/>
              <a:buChar char="•"/>
            </a:pPr>
            <a:r>
              <a:rPr b="0" lang="fr-FR" sz="1600" spc="-1" strike="noStrike">
                <a:solidFill>
                  <a:schemeClr val="dk1"/>
                </a:solidFill>
                <a:latin typeface="Century Gothic"/>
              </a:rPr>
              <a:t>Troisième niveau</a:t>
            </a:r>
            <a:endParaRPr b="0" lang="en-US" sz="1600" spc="-1" strike="noStrike">
              <a:solidFill>
                <a:schemeClr val="dk1"/>
              </a:solidFill>
              <a:latin typeface="Century Gothic"/>
            </a:endParaRPr>
          </a:p>
          <a:p>
            <a:pPr lvl="3" marL="1234440" indent="-228600" defTabSz="914400">
              <a:lnSpc>
                <a:spcPct val="90000"/>
              </a:lnSpc>
              <a:spcBef>
                <a:spcPts val="799"/>
              </a:spcBef>
              <a:buClr>
                <a:srgbClr val="624d38"/>
              </a:buClr>
              <a:buSzPct val="80000"/>
              <a:buFont typeface="Arial"/>
              <a:buChar char="•"/>
            </a:pPr>
            <a:r>
              <a:rPr b="0" lang="fr-FR" sz="1400" spc="-1" strike="noStrike">
                <a:solidFill>
                  <a:schemeClr val="dk1"/>
                </a:solidFill>
                <a:latin typeface="Century Gothic"/>
              </a:rPr>
              <a:t>Quatrième niveau</a:t>
            </a:r>
            <a:endParaRPr b="0" lang="en-US" sz="1400" spc="-1" strike="noStrike">
              <a:solidFill>
                <a:schemeClr val="dk1"/>
              </a:solidFill>
              <a:latin typeface="Century Gothic"/>
            </a:endParaRPr>
          </a:p>
          <a:p>
            <a:pPr lvl="4" marL="1554480" indent="-228600" defTabSz="914400">
              <a:lnSpc>
                <a:spcPct val="90000"/>
              </a:lnSpc>
              <a:spcBef>
                <a:spcPts val="799"/>
              </a:spcBef>
              <a:buClr>
                <a:srgbClr val="624d38"/>
              </a:buClr>
              <a:buSzPct val="80000"/>
              <a:buFont typeface="Arial"/>
              <a:buChar char="•"/>
            </a:pPr>
            <a:r>
              <a:rPr b="0" lang="fr-FR" sz="1400" spc="-1" strike="noStrike">
                <a:solidFill>
                  <a:schemeClr val="dk1"/>
                </a:solidFill>
                <a:latin typeface="Century Gothic"/>
              </a:rPr>
              <a:t>Cinquième niveau</a:t>
            </a:r>
            <a:endParaRPr b="0" lang="en-US" sz="1400" spc="-1" strike="noStrike">
              <a:solidFill>
                <a:schemeClr val="dk1"/>
              </a:solidFill>
              <a:latin typeface="Century Gothic"/>
            </a:endParaRPr>
          </a:p>
        </p:txBody>
      </p:sp>
      <p:sp>
        <p:nvSpPr>
          <p:cNvPr id="64" name="PlaceHolder 3"/>
          <p:cNvSpPr>
            <a:spLocks noGrp="1"/>
          </p:cNvSpPr>
          <p:nvPr>
            <p:ph type="body"/>
          </p:nvPr>
        </p:nvSpPr>
        <p:spPr>
          <a:xfrm>
            <a:off x="5101560" y="1673280"/>
            <a:ext cx="3714480" cy="4343040"/>
          </a:xfrm>
          <a:prstGeom prst="rect">
            <a:avLst/>
          </a:prstGeom>
          <a:noFill/>
          <a:ln w="0">
            <a:noFill/>
          </a:ln>
        </p:spPr>
        <p:txBody>
          <a:bodyPr lIns="91440" rIns="91440" tIns="45720" bIns="45720" anchor="t">
            <a:normAutofit/>
          </a:bodyPr>
          <a:p>
            <a:pPr marL="274320" indent="-228600" defTabSz="914400">
              <a:lnSpc>
                <a:spcPct val="90000"/>
              </a:lnSpc>
              <a:spcBef>
                <a:spcPts val="1800"/>
              </a:spcBef>
              <a:buClr>
                <a:srgbClr val="624d38"/>
              </a:buClr>
              <a:buSzPct val="80000"/>
              <a:buFont typeface="Arial"/>
              <a:buChar char="•"/>
            </a:pPr>
            <a:r>
              <a:rPr b="0" lang="fr-FR" sz="2000" spc="-1" strike="noStrike">
                <a:solidFill>
                  <a:schemeClr val="dk1"/>
                </a:solidFill>
                <a:latin typeface="Century Gothic"/>
              </a:rPr>
              <a:t>Cliquez pour modifier les styles du texte du masque</a:t>
            </a:r>
            <a:endParaRPr b="0" lang="en-US" sz="2000" spc="-1" strike="noStrike">
              <a:solidFill>
                <a:schemeClr val="dk1"/>
              </a:solidFill>
              <a:latin typeface="Century Gothic"/>
            </a:endParaRPr>
          </a:p>
          <a:p>
            <a:pPr lvl="1" marL="594360" indent="-228600" defTabSz="914400">
              <a:lnSpc>
                <a:spcPct val="90000"/>
              </a:lnSpc>
              <a:spcBef>
                <a:spcPts val="1001"/>
              </a:spcBef>
              <a:buClr>
                <a:srgbClr val="624d38"/>
              </a:buClr>
              <a:buSzPct val="80000"/>
              <a:buFont typeface="Arial"/>
              <a:buChar char="•"/>
            </a:pPr>
            <a:r>
              <a:rPr b="0" lang="fr-FR" sz="1800" spc="-1" strike="noStrike">
                <a:solidFill>
                  <a:schemeClr val="dk1"/>
                </a:solidFill>
                <a:latin typeface="Century Gothic"/>
              </a:rPr>
              <a:t>Deuxième niveau</a:t>
            </a:r>
            <a:endParaRPr b="0" lang="en-US" sz="1800" spc="-1" strike="noStrike">
              <a:solidFill>
                <a:schemeClr val="dk1"/>
              </a:solidFill>
              <a:latin typeface="Century Gothic"/>
            </a:endParaRPr>
          </a:p>
          <a:p>
            <a:pPr lvl="2" marL="914400" indent="-228600" defTabSz="914400">
              <a:lnSpc>
                <a:spcPct val="90000"/>
              </a:lnSpc>
              <a:spcBef>
                <a:spcPts val="799"/>
              </a:spcBef>
              <a:buClr>
                <a:srgbClr val="624d38"/>
              </a:buClr>
              <a:buSzPct val="80000"/>
              <a:buFont typeface="Arial"/>
              <a:buChar char="•"/>
            </a:pPr>
            <a:r>
              <a:rPr b="0" lang="fr-FR" sz="1600" spc="-1" strike="noStrike">
                <a:solidFill>
                  <a:schemeClr val="dk1"/>
                </a:solidFill>
                <a:latin typeface="Century Gothic"/>
              </a:rPr>
              <a:t>Troisième niveau</a:t>
            </a:r>
            <a:endParaRPr b="0" lang="en-US" sz="1600" spc="-1" strike="noStrike">
              <a:solidFill>
                <a:schemeClr val="dk1"/>
              </a:solidFill>
              <a:latin typeface="Century Gothic"/>
            </a:endParaRPr>
          </a:p>
          <a:p>
            <a:pPr lvl="3" marL="1234440" indent="-228600" defTabSz="914400">
              <a:lnSpc>
                <a:spcPct val="90000"/>
              </a:lnSpc>
              <a:spcBef>
                <a:spcPts val="799"/>
              </a:spcBef>
              <a:buClr>
                <a:srgbClr val="624d38"/>
              </a:buClr>
              <a:buSzPct val="80000"/>
              <a:buFont typeface="Arial"/>
              <a:buChar char="•"/>
            </a:pPr>
            <a:r>
              <a:rPr b="0" lang="fr-FR" sz="1400" spc="-1" strike="noStrike">
                <a:solidFill>
                  <a:schemeClr val="dk1"/>
                </a:solidFill>
                <a:latin typeface="Century Gothic"/>
              </a:rPr>
              <a:t>Quatrième niveau</a:t>
            </a:r>
            <a:endParaRPr b="0" lang="en-US" sz="1400" spc="-1" strike="noStrike">
              <a:solidFill>
                <a:schemeClr val="dk1"/>
              </a:solidFill>
              <a:latin typeface="Century Gothic"/>
            </a:endParaRPr>
          </a:p>
          <a:p>
            <a:pPr lvl="4" marL="1554480" indent="-228600" defTabSz="914400">
              <a:lnSpc>
                <a:spcPct val="90000"/>
              </a:lnSpc>
              <a:spcBef>
                <a:spcPts val="799"/>
              </a:spcBef>
              <a:buClr>
                <a:srgbClr val="624d38"/>
              </a:buClr>
              <a:buSzPct val="80000"/>
              <a:buFont typeface="Arial"/>
              <a:buChar char="•"/>
            </a:pPr>
            <a:r>
              <a:rPr b="0" lang="fr-FR" sz="1400" spc="-1" strike="noStrike">
                <a:solidFill>
                  <a:schemeClr val="dk1"/>
                </a:solidFill>
                <a:latin typeface="Century Gothic"/>
              </a:rPr>
              <a:t>Cinquième niveau</a:t>
            </a:r>
            <a:endParaRPr b="0" lang="en-US" sz="1400" spc="-1" strike="noStrike">
              <a:solidFill>
                <a:schemeClr val="dk1"/>
              </a:solidFill>
              <a:latin typeface="Century Gothic"/>
            </a:endParaRPr>
          </a:p>
        </p:txBody>
      </p:sp>
      <p:sp>
        <p:nvSpPr>
          <p:cNvPr id="65" name="PlaceHolder 4"/>
          <p:cNvSpPr>
            <a:spLocks noGrp="1"/>
          </p:cNvSpPr>
          <p:nvPr>
            <p:ph type="dt" idx="13"/>
          </p:nvPr>
        </p:nvSpPr>
        <p:spPr>
          <a:xfrm>
            <a:off x="7211520" y="6391800"/>
            <a:ext cx="779760" cy="23724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66" name="PlaceHolder 5"/>
          <p:cNvSpPr>
            <a:spLocks noGrp="1"/>
          </p:cNvSpPr>
          <p:nvPr>
            <p:ph type="ftr" idx="14"/>
          </p:nvPr>
        </p:nvSpPr>
        <p:spPr>
          <a:xfrm>
            <a:off x="1089720" y="6391800"/>
            <a:ext cx="5816880" cy="23724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7" name="PlaceHolder 6"/>
          <p:cNvSpPr>
            <a:spLocks noGrp="1"/>
          </p:cNvSpPr>
          <p:nvPr>
            <p:ph type="sldNum" idx="15"/>
          </p:nvPr>
        </p:nvSpPr>
        <p:spPr>
          <a:xfrm>
            <a:off x="8296200" y="6391800"/>
            <a:ext cx="519840" cy="237240"/>
          </a:xfrm>
          <a:prstGeom prst="rect">
            <a:avLst/>
          </a:prstGeom>
          <a:noFill/>
          <a:ln w="0">
            <a:noFill/>
          </a:ln>
        </p:spPr>
        <p:txBody>
          <a:bodyPr lIns="91440" rIns="91440" tIns="45720" bIns="45720" anchor="ctr">
            <a:noAutofit/>
          </a:bodyPr>
          <a:lstStyle>
            <a:lvl1pPr indent="0" algn="r" defTabSz="914400">
              <a:lnSpc>
                <a:spcPct val="100000"/>
              </a:lnSpc>
              <a:buNone/>
              <a:defRPr b="0" lang="en-US" sz="800" spc="-1" strike="noStrike">
                <a:solidFill>
                  <a:schemeClr val="dk1"/>
                </a:solidFill>
                <a:latin typeface="Century Gothic"/>
              </a:defRPr>
            </a:lvl1pPr>
          </a:lstStyle>
          <a:p>
            <a:pPr indent="0" algn="r" defTabSz="914400">
              <a:lnSpc>
                <a:spcPct val="100000"/>
              </a:lnSpc>
              <a:buNone/>
            </a:pPr>
            <a:fld id="{BF4D0F0A-B541-42D6-9BC3-C199076197B2}" type="slidenum">
              <a:rPr b="0" lang="en-US" sz="800" spc="-1" strike="noStrike">
                <a:solidFill>
                  <a:schemeClr val="dk1"/>
                </a:solidFill>
                <a:latin typeface="Century Gothic"/>
              </a:rPr>
              <a:t>&lt;numéro&gt;</a:t>
            </a:fld>
            <a:endParaRPr b="0" lang="fr-FR"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3f3d8">
                <a:alpha val="56000"/>
              </a:srgbClr>
            </a:gs>
            <a:gs pos="79000">
              <a:srgbClr val="ffffff"/>
            </a:gs>
          </a:gsLst>
          <a:lin ang="5400000"/>
        </a:gradFill>
      </p:bgPr>
    </p:bg>
    <p:spTree>
      <p:nvGrpSpPr>
        <p:cNvPr id="1" name=""/>
        <p:cNvGrpSpPr/>
        <p:nvPr/>
      </p:nvGrpSpPr>
      <p:grpSpPr>
        <a:xfrm>
          <a:off x="0" y="0"/>
          <a:ext cx="0" cy="0"/>
          <a:chOff x="0" y="0"/>
          <a:chExt cx="0" cy="0"/>
        </a:xfrm>
      </p:grpSpPr>
      <p:grpSp>
        <p:nvGrpSpPr>
          <p:cNvPr id="71" name="Group 7"/>
          <p:cNvGrpSpPr/>
          <p:nvPr/>
        </p:nvGrpSpPr>
        <p:grpSpPr>
          <a:xfrm>
            <a:off x="0" y="6309360"/>
            <a:ext cx="9903240" cy="548280"/>
            <a:chOff x="0" y="6309360"/>
            <a:chExt cx="9903240" cy="548280"/>
          </a:xfrm>
        </p:grpSpPr>
        <p:sp>
          <p:nvSpPr>
            <p:cNvPr id="72" name="Rectangle 8"/>
            <p:cNvSpPr/>
            <p:nvPr/>
          </p:nvSpPr>
          <p:spPr>
            <a:xfrm>
              <a:off x="0" y="6309360"/>
              <a:ext cx="990324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73" name="Rectangle 9"/>
            <p:cNvSpPr/>
            <p:nvPr/>
          </p:nvSpPr>
          <p:spPr>
            <a:xfrm>
              <a:off x="0" y="6703200"/>
              <a:ext cx="990324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sp>
        <p:nvSpPr>
          <p:cNvPr id="74" name="PlaceHolder 1"/>
          <p:cNvSpPr>
            <a:spLocks noGrp="1"/>
          </p:cNvSpPr>
          <p:nvPr>
            <p:ph type="title"/>
          </p:nvPr>
        </p:nvSpPr>
        <p:spPr>
          <a:xfrm>
            <a:off x="1089720" y="438840"/>
            <a:ext cx="7726320" cy="1087920"/>
          </a:xfrm>
          <a:prstGeom prst="rect">
            <a:avLst/>
          </a:prstGeom>
          <a:noFill/>
          <a:ln w="0">
            <a:noFill/>
          </a:ln>
        </p:spPr>
        <p:txBody>
          <a:bodyPr lIns="91440" rIns="91440" tIns="45720" bIns="45720" anchor="b">
            <a:noAutofit/>
          </a:bodyPr>
          <a:p>
            <a:pPr indent="0" defTabSz="914400">
              <a:lnSpc>
                <a:spcPct val="90000"/>
              </a:lnSpc>
              <a:buNone/>
              <a:tabLst>
                <a:tab algn="l" pos="0"/>
              </a:tabLst>
            </a:pPr>
            <a:r>
              <a:rPr b="0" lang="fr-FR" sz="3400" spc="-1" strike="noStrike">
                <a:solidFill>
                  <a:schemeClr val="dk1">
                    <a:lumMod val="75000"/>
                  </a:schemeClr>
                </a:solidFill>
                <a:latin typeface="Century Gothic"/>
              </a:rPr>
              <a:t>Cliquez pour modifier le style du titre</a:t>
            </a:r>
            <a:endParaRPr b="0" lang="en-US" sz="3400" spc="-1" strike="noStrike">
              <a:solidFill>
                <a:schemeClr val="dk1"/>
              </a:solidFill>
              <a:latin typeface="Century Gothic"/>
            </a:endParaRPr>
          </a:p>
        </p:txBody>
      </p:sp>
      <p:sp>
        <p:nvSpPr>
          <p:cNvPr id="75" name="PlaceHolder 2"/>
          <p:cNvSpPr>
            <a:spLocks noGrp="1"/>
          </p:cNvSpPr>
          <p:nvPr>
            <p:ph type="body"/>
          </p:nvPr>
        </p:nvSpPr>
        <p:spPr>
          <a:xfrm>
            <a:off x="1089720" y="1600200"/>
            <a:ext cx="3714480" cy="758520"/>
          </a:xfrm>
          <a:prstGeom prst="rect">
            <a:avLst/>
          </a:prstGeom>
          <a:noFill/>
          <a:ln w="0">
            <a:noFill/>
          </a:ln>
        </p:spPr>
        <p:txBody>
          <a:bodyPr lIns="91440" rIns="91440" tIns="45720" bIns="45720" anchor="ctr">
            <a:normAutofit fontScale="97938" lnSpcReduction="20000"/>
          </a:bodyPr>
          <a:p>
            <a:pPr indent="0" defTabSz="914400">
              <a:lnSpc>
                <a:spcPct val="90000"/>
              </a:lnSpc>
              <a:buNone/>
              <a:tabLst>
                <a:tab algn="l" pos="0"/>
              </a:tabLst>
            </a:pPr>
            <a:r>
              <a:rPr b="0" lang="fr-FR" sz="2000" spc="-1" strike="noStrike" cap="all">
                <a:solidFill>
                  <a:schemeClr val="dk1"/>
                </a:solidFill>
                <a:latin typeface="Century Gothic"/>
              </a:rPr>
              <a:t>Cliquez pour modifier les styles du texte du masque</a:t>
            </a:r>
            <a:endParaRPr b="0" lang="en-US" sz="2000" spc="-1" strike="noStrike">
              <a:solidFill>
                <a:schemeClr val="dk1"/>
              </a:solidFill>
              <a:latin typeface="Century Gothic"/>
            </a:endParaRPr>
          </a:p>
        </p:txBody>
      </p:sp>
      <p:sp>
        <p:nvSpPr>
          <p:cNvPr id="76" name="PlaceHolder 3"/>
          <p:cNvSpPr>
            <a:spLocks noGrp="1"/>
          </p:cNvSpPr>
          <p:nvPr>
            <p:ph type="body"/>
          </p:nvPr>
        </p:nvSpPr>
        <p:spPr>
          <a:xfrm>
            <a:off x="1089720" y="2441520"/>
            <a:ext cx="3714480" cy="3584160"/>
          </a:xfrm>
          <a:prstGeom prst="rect">
            <a:avLst/>
          </a:prstGeom>
          <a:noFill/>
          <a:ln w="0">
            <a:noFill/>
          </a:ln>
        </p:spPr>
        <p:txBody>
          <a:bodyPr lIns="91440" rIns="91440" tIns="45720" bIns="45720" anchor="t">
            <a:normAutofit/>
          </a:bodyPr>
          <a:p>
            <a:pPr marL="274320" indent="-228600" defTabSz="914400">
              <a:lnSpc>
                <a:spcPct val="90000"/>
              </a:lnSpc>
              <a:spcBef>
                <a:spcPts val="1800"/>
              </a:spcBef>
              <a:buClr>
                <a:srgbClr val="624d38"/>
              </a:buClr>
              <a:buSzPct val="80000"/>
              <a:buFont typeface="Arial"/>
              <a:buChar char="•"/>
            </a:pPr>
            <a:r>
              <a:rPr b="0" lang="fr-FR" sz="1800" spc="-1" strike="noStrike">
                <a:solidFill>
                  <a:schemeClr val="dk1"/>
                </a:solidFill>
                <a:latin typeface="Century Gothic"/>
              </a:rPr>
              <a:t>Cliquez pour modifier les styles du texte du masque</a:t>
            </a:r>
            <a:endParaRPr b="0" lang="en-US" sz="1800" spc="-1" strike="noStrike">
              <a:solidFill>
                <a:schemeClr val="dk1"/>
              </a:solidFill>
              <a:latin typeface="Century Gothic"/>
            </a:endParaRPr>
          </a:p>
          <a:p>
            <a:pPr lvl="1" marL="594360" indent="-228600" defTabSz="914400">
              <a:lnSpc>
                <a:spcPct val="90000"/>
              </a:lnSpc>
              <a:spcBef>
                <a:spcPts val="1001"/>
              </a:spcBef>
              <a:buClr>
                <a:srgbClr val="624d38"/>
              </a:buClr>
              <a:buSzPct val="80000"/>
              <a:buFont typeface="Arial"/>
              <a:buChar char="•"/>
            </a:pPr>
            <a:r>
              <a:rPr b="0" lang="fr-FR" sz="1600" spc="-1" strike="noStrike">
                <a:solidFill>
                  <a:schemeClr val="dk1"/>
                </a:solidFill>
                <a:latin typeface="Century Gothic"/>
              </a:rPr>
              <a:t>Deuxième niveau</a:t>
            </a:r>
            <a:endParaRPr b="0" lang="en-US" sz="1600" spc="-1" strike="noStrike">
              <a:solidFill>
                <a:schemeClr val="dk1"/>
              </a:solidFill>
              <a:latin typeface="Century Gothic"/>
            </a:endParaRPr>
          </a:p>
          <a:p>
            <a:pPr lvl="2" marL="914400" indent="-228600" defTabSz="914400">
              <a:lnSpc>
                <a:spcPct val="90000"/>
              </a:lnSpc>
              <a:spcBef>
                <a:spcPts val="799"/>
              </a:spcBef>
              <a:buClr>
                <a:srgbClr val="624d38"/>
              </a:buClr>
              <a:buSzPct val="80000"/>
              <a:buFont typeface="Arial"/>
              <a:buChar char="•"/>
            </a:pPr>
            <a:r>
              <a:rPr b="0" lang="fr-FR" sz="1400" spc="-1" strike="noStrike">
                <a:solidFill>
                  <a:schemeClr val="dk1"/>
                </a:solidFill>
                <a:latin typeface="Century Gothic"/>
              </a:rPr>
              <a:t>Troisième niveau</a:t>
            </a:r>
            <a:endParaRPr b="0" lang="en-US" sz="1400" spc="-1" strike="noStrike">
              <a:solidFill>
                <a:schemeClr val="dk1"/>
              </a:solidFill>
              <a:latin typeface="Century Gothic"/>
            </a:endParaRPr>
          </a:p>
          <a:p>
            <a:pPr lvl="3" marL="1234440" indent="-228600" defTabSz="914400">
              <a:lnSpc>
                <a:spcPct val="90000"/>
              </a:lnSpc>
              <a:spcBef>
                <a:spcPts val="799"/>
              </a:spcBef>
              <a:buClr>
                <a:srgbClr val="624d38"/>
              </a:buClr>
              <a:buSzPct val="80000"/>
              <a:buFont typeface="Arial"/>
              <a:buChar char="•"/>
            </a:pPr>
            <a:r>
              <a:rPr b="0" lang="fr-FR" sz="1200" spc="-1" strike="noStrike">
                <a:solidFill>
                  <a:schemeClr val="dk1"/>
                </a:solidFill>
                <a:latin typeface="Century Gothic"/>
              </a:rPr>
              <a:t>Quatrième niveau</a:t>
            </a:r>
            <a:endParaRPr b="0" lang="en-US" sz="1200" spc="-1" strike="noStrike">
              <a:solidFill>
                <a:schemeClr val="dk1"/>
              </a:solidFill>
              <a:latin typeface="Century Gothic"/>
            </a:endParaRPr>
          </a:p>
          <a:p>
            <a:pPr lvl="4" marL="1554480" indent="-228600" defTabSz="914400">
              <a:lnSpc>
                <a:spcPct val="90000"/>
              </a:lnSpc>
              <a:spcBef>
                <a:spcPts val="799"/>
              </a:spcBef>
              <a:buClr>
                <a:srgbClr val="624d38"/>
              </a:buClr>
              <a:buSzPct val="80000"/>
              <a:buFont typeface="Arial"/>
              <a:buChar char="•"/>
            </a:pPr>
            <a:r>
              <a:rPr b="0" lang="fr-FR" sz="1200" spc="-1" strike="noStrike">
                <a:solidFill>
                  <a:schemeClr val="dk1"/>
                </a:solidFill>
                <a:latin typeface="Century Gothic"/>
              </a:rPr>
              <a:t>Cinquième niveau</a:t>
            </a:r>
            <a:endParaRPr b="0" lang="en-US" sz="1200" spc="-1" strike="noStrike">
              <a:solidFill>
                <a:schemeClr val="dk1"/>
              </a:solidFill>
              <a:latin typeface="Century Gothic"/>
            </a:endParaRPr>
          </a:p>
        </p:txBody>
      </p:sp>
      <p:sp>
        <p:nvSpPr>
          <p:cNvPr id="77" name="PlaceHolder 4"/>
          <p:cNvSpPr>
            <a:spLocks noGrp="1"/>
          </p:cNvSpPr>
          <p:nvPr>
            <p:ph type="body"/>
          </p:nvPr>
        </p:nvSpPr>
        <p:spPr>
          <a:xfrm>
            <a:off x="5101560" y="1600200"/>
            <a:ext cx="3714480" cy="758520"/>
          </a:xfrm>
          <a:prstGeom prst="rect">
            <a:avLst/>
          </a:prstGeom>
          <a:noFill/>
          <a:ln w="0">
            <a:noFill/>
          </a:ln>
        </p:spPr>
        <p:txBody>
          <a:bodyPr lIns="91440" rIns="91440" tIns="45720" bIns="45720" anchor="ctr">
            <a:normAutofit fontScale="97938" lnSpcReduction="20000"/>
          </a:bodyPr>
          <a:p>
            <a:pPr indent="0" defTabSz="914400">
              <a:lnSpc>
                <a:spcPct val="90000"/>
              </a:lnSpc>
              <a:buNone/>
              <a:tabLst>
                <a:tab algn="l" pos="0"/>
              </a:tabLst>
            </a:pPr>
            <a:r>
              <a:rPr b="0" lang="fr-FR" sz="2000" spc="-1" strike="noStrike" cap="all">
                <a:solidFill>
                  <a:schemeClr val="dk1"/>
                </a:solidFill>
                <a:latin typeface="Century Gothic"/>
              </a:rPr>
              <a:t>Cliquez pour modifier les styles du texte du masque</a:t>
            </a:r>
            <a:endParaRPr b="0" lang="en-US" sz="2000" spc="-1" strike="noStrike">
              <a:solidFill>
                <a:schemeClr val="dk1"/>
              </a:solidFill>
              <a:latin typeface="Century Gothic"/>
            </a:endParaRPr>
          </a:p>
        </p:txBody>
      </p:sp>
      <p:sp>
        <p:nvSpPr>
          <p:cNvPr id="78" name="PlaceHolder 5"/>
          <p:cNvSpPr>
            <a:spLocks noGrp="1"/>
          </p:cNvSpPr>
          <p:nvPr>
            <p:ph type="body"/>
          </p:nvPr>
        </p:nvSpPr>
        <p:spPr>
          <a:xfrm>
            <a:off x="5101560" y="2441520"/>
            <a:ext cx="3714480" cy="3584160"/>
          </a:xfrm>
          <a:prstGeom prst="rect">
            <a:avLst/>
          </a:prstGeom>
          <a:noFill/>
          <a:ln w="0">
            <a:noFill/>
          </a:ln>
        </p:spPr>
        <p:txBody>
          <a:bodyPr lIns="91440" rIns="91440" tIns="45720" bIns="45720" anchor="t">
            <a:normAutofit/>
          </a:bodyPr>
          <a:p>
            <a:pPr marL="274320" indent="-228600" defTabSz="914400">
              <a:lnSpc>
                <a:spcPct val="90000"/>
              </a:lnSpc>
              <a:spcBef>
                <a:spcPts val="1800"/>
              </a:spcBef>
              <a:buClr>
                <a:srgbClr val="624d38"/>
              </a:buClr>
              <a:buSzPct val="80000"/>
              <a:buFont typeface="Arial"/>
              <a:buChar char="•"/>
            </a:pPr>
            <a:r>
              <a:rPr b="0" lang="fr-FR" sz="1800" spc="-1" strike="noStrike">
                <a:solidFill>
                  <a:schemeClr val="dk1"/>
                </a:solidFill>
                <a:latin typeface="Century Gothic"/>
              </a:rPr>
              <a:t>Cliquez pour modifier les styles du texte du masque</a:t>
            </a:r>
            <a:endParaRPr b="0" lang="en-US" sz="1800" spc="-1" strike="noStrike">
              <a:solidFill>
                <a:schemeClr val="dk1"/>
              </a:solidFill>
              <a:latin typeface="Century Gothic"/>
            </a:endParaRPr>
          </a:p>
          <a:p>
            <a:pPr lvl="1" marL="594360" indent="-228600" defTabSz="914400">
              <a:lnSpc>
                <a:spcPct val="90000"/>
              </a:lnSpc>
              <a:spcBef>
                <a:spcPts val="1001"/>
              </a:spcBef>
              <a:buClr>
                <a:srgbClr val="624d38"/>
              </a:buClr>
              <a:buSzPct val="80000"/>
              <a:buFont typeface="Arial"/>
              <a:buChar char="•"/>
            </a:pPr>
            <a:r>
              <a:rPr b="0" lang="fr-FR" sz="1600" spc="-1" strike="noStrike">
                <a:solidFill>
                  <a:schemeClr val="dk1"/>
                </a:solidFill>
                <a:latin typeface="Century Gothic"/>
              </a:rPr>
              <a:t>Deuxième niveau</a:t>
            </a:r>
            <a:endParaRPr b="0" lang="en-US" sz="1600" spc="-1" strike="noStrike">
              <a:solidFill>
                <a:schemeClr val="dk1"/>
              </a:solidFill>
              <a:latin typeface="Century Gothic"/>
            </a:endParaRPr>
          </a:p>
          <a:p>
            <a:pPr lvl="2" marL="914400" indent="-228600" defTabSz="914400">
              <a:lnSpc>
                <a:spcPct val="90000"/>
              </a:lnSpc>
              <a:spcBef>
                <a:spcPts val="799"/>
              </a:spcBef>
              <a:buClr>
                <a:srgbClr val="624d38"/>
              </a:buClr>
              <a:buSzPct val="80000"/>
              <a:buFont typeface="Arial"/>
              <a:buChar char="•"/>
            </a:pPr>
            <a:r>
              <a:rPr b="0" lang="fr-FR" sz="1400" spc="-1" strike="noStrike">
                <a:solidFill>
                  <a:schemeClr val="dk1"/>
                </a:solidFill>
                <a:latin typeface="Century Gothic"/>
              </a:rPr>
              <a:t>Troisième niveau</a:t>
            </a:r>
            <a:endParaRPr b="0" lang="en-US" sz="1400" spc="-1" strike="noStrike">
              <a:solidFill>
                <a:schemeClr val="dk1"/>
              </a:solidFill>
              <a:latin typeface="Century Gothic"/>
            </a:endParaRPr>
          </a:p>
          <a:p>
            <a:pPr lvl="3" marL="1234440" indent="-228600" defTabSz="914400">
              <a:lnSpc>
                <a:spcPct val="90000"/>
              </a:lnSpc>
              <a:spcBef>
                <a:spcPts val="799"/>
              </a:spcBef>
              <a:buClr>
                <a:srgbClr val="624d38"/>
              </a:buClr>
              <a:buSzPct val="80000"/>
              <a:buFont typeface="Arial"/>
              <a:buChar char="•"/>
            </a:pPr>
            <a:r>
              <a:rPr b="0" lang="fr-FR" sz="1200" spc="-1" strike="noStrike">
                <a:solidFill>
                  <a:schemeClr val="dk1"/>
                </a:solidFill>
                <a:latin typeface="Century Gothic"/>
              </a:rPr>
              <a:t>Quatrième niveau</a:t>
            </a:r>
            <a:endParaRPr b="0" lang="en-US" sz="1200" spc="-1" strike="noStrike">
              <a:solidFill>
                <a:schemeClr val="dk1"/>
              </a:solidFill>
              <a:latin typeface="Century Gothic"/>
            </a:endParaRPr>
          </a:p>
          <a:p>
            <a:pPr lvl="4" marL="1554480" indent="-228600" defTabSz="914400">
              <a:lnSpc>
                <a:spcPct val="90000"/>
              </a:lnSpc>
              <a:spcBef>
                <a:spcPts val="799"/>
              </a:spcBef>
              <a:buClr>
                <a:srgbClr val="624d38"/>
              </a:buClr>
              <a:buSzPct val="80000"/>
              <a:buFont typeface="Arial"/>
              <a:buChar char="•"/>
            </a:pPr>
            <a:r>
              <a:rPr b="0" lang="fr-FR" sz="1200" spc="-1" strike="noStrike">
                <a:solidFill>
                  <a:schemeClr val="dk1"/>
                </a:solidFill>
                <a:latin typeface="Century Gothic"/>
              </a:rPr>
              <a:t>Cinquième niveau</a:t>
            </a:r>
            <a:endParaRPr b="0" lang="en-US" sz="1200" spc="-1" strike="noStrike">
              <a:solidFill>
                <a:schemeClr val="dk1"/>
              </a:solidFill>
              <a:latin typeface="Century Gothic"/>
            </a:endParaRPr>
          </a:p>
        </p:txBody>
      </p:sp>
      <p:sp>
        <p:nvSpPr>
          <p:cNvPr id="79" name="PlaceHolder 6"/>
          <p:cNvSpPr>
            <a:spLocks noGrp="1"/>
          </p:cNvSpPr>
          <p:nvPr>
            <p:ph type="dt" idx="16"/>
          </p:nvPr>
        </p:nvSpPr>
        <p:spPr>
          <a:xfrm>
            <a:off x="7211520" y="6391800"/>
            <a:ext cx="779760" cy="23724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80" name="PlaceHolder 7"/>
          <p:cNvSpPr>
            <a:spLocks noGrp="1"/>
          </p:cNvSpPr>
          <p:nvPr>
            <p:ph type="ftr" idx="17"/>
          </p:nvPr>
        </p:nvSpPr>
        <p:spPr>
          <a:xfrm>
            <a:off x="1089720" y="6391800"/>
            <a:ext cx="5816880" cy="23724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81" name="PlaceHolder 8"/>
          <p:cNvSpPr>
            <a:spLocks noGrp="1"/>
          </p:cNvSpPr>
          <p:nvPr>
            <p:ph type="sldNum" idx="18"/>
          </p:nvPr>
        </p:nvSpPr>
        <p:spPr>
          <a:xfrm>
            <a:off x="8296200" y="6391800"/>
            <a:ext cx="519840" cy="237240"/>
          </a:xfrm>
          <a:prstGeom prst="rect">
            <a:avLst/>
          </a:prstGeom>
          <a:noFill/>
          <a:ln w="0">
            <a:noFill/>
          </a:ln>
        </p:spPr>
        <p:txBody>
          <a:bodyPr lIns="91440" rIns="91440" tIns="45720" bIns="45720" anchor="ctr">
            <a:noAutofit/>
          </a:bodyPr>
          <a:lstStyle>
            <a:lvl1pPr indent="0" algn="r" defTabSz="914400">
              <a:lnSpc>
                <a:spcPct val="100000"/>
              </a:lnSpc>
              <a:buNone/>
              <a:defRPr b="0" lang="en-US" sz="800" spc="-1" strike="noStrike">
                <a:solidFill>
                  <a:schemeClr val="dk1"/>
                </a:solidFill>
                <a:latin typeface="Century Gothic"/>
              </a:defRPr>
            </a:lvl1pPr>
          </a:lstStyle>
          <a:p>
            <a:pPr indent="0" algn="r" defTabSz="914400">
              <a:lnSpc>
                <a:spcPct val="100000"/>
              </a:lnSpc>
              <a:buNone/>
            </a:pPr>
            <a:fld id="{FC3966EB-2971-4301-B858-9AC977379005}" type="slidenum">
              <a:rPr b="0" lang="en-US" sz="800" spc="-1" strike="noStrike">
                <a:solidFill>
                  <a:schemeClr val="dk1"/>
                </a:solidFill>
                <a:latin typeface="Century Gothic"/>
              </a:rPr>
              <a:t>&lt;numéro&gt;</a:t>
            </a:fld>
            <a:endParaRPr b="0" lang="fr-FR"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3f3d8">
                <a:alpha val="56000"/>
              </a:srgbClr>
            </a:gs>
            <a:gs pos="79000">
              <a:srgbClr val="ffffff"/>
            </a:gs>
          </a:gsLst>
          <a:lin ang="5400000"/>
        </a:gradFill>
      </p:bgPr>
    </p:bg>
    <p:spTree>
      <p:nvGrpSpPr>
        <p:cNvPr id="1" name=""/>
        <p:cNvGrpSpPr/>
        <p:nvPr/>
      </p:nvGrpSpPr>
      <p:grpSpPr>
        <a:xfrm>
          <a:off x="0" y="0"/>
          <a:ext cx="0" cy="0"/>
          <a:chOff x="0" y="0"/>
          <a:chExt cx="0" cy="0"/>
        </a:xfrm>
      </p:grpSpPr>
      <p:grpSp>
        <p:nvGrpSpPr>
          <p:cNvPr id="82" name="Group 7"/>
          <p:cNvGrpSpPr/>
          <p:nvPr/>
        </p:nvGrpSpPr>
        <p:grpSpPr>
          <a:xfrm>
            <a:off x="0" y="6309360"/>
            <a:ext cx="9903240" cy="548280"/>
            <a:chOff x="0" y="6309360"/>
            <a:chExt cx="9903240" cy="548280"/>
          </a:xfrm>
        </p:grpSpPr>
        <p:sp>
          <p:nvSpPr>
            <p:cNvPr id="83" name="Rectangle 8"/>
            <p:cNvSpPr/>
            <p:nvPr/>
          </p:nvSpPr>
          <p:spPr>
            <a:xfrm>
              <a:off x="0" y="6309360"/>
              <a:ext cx="990324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84" name="Rectangle 9"/>
            <p:cNvSpPr/>
            <p:nvPr/>
          </p:nvSpPr>
          <p:spPr>
            <a:xfrm>
              <a:off x="0" y="6703200"/>
              <a:ext cx="990324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sp>
        <p:nvSpPr>
          <p:cNvPr id="85" name="PlaceHolder 1"/>
          <p:cNvSpPr>
            <a:spLocks noGrp="1"/>
          </p:cNvSpPr>
          <p:nvPr>
            <p:ph type="title"/>
          </p:nvPr>
        </p:nvSpPr>
        <p:spPr>
          <a:xfrm>
            <a:off x="1089720" y="438840"/>
            <a:ext cx="7726320" cy="1087920"/>
          </a:xfrm>
          <a:prstGeom prst="rect">
            <a:avLst/>
          </a:prstGeom>
          <a:noFill/>
          <a:ln w="0">
            <a:noFill/>
          </a:ln>
        </p:spPr>
        <p:txBody>
          <a:bodyPr lIns="91440" rIns="91440" tIns="45720" bIns="45720" anchor="b">
            <a:noAutofit/>
          </a:bodyPr>
          <a:p>
            <a:pPr indent="0" defTabSz="914400">
              <a:lnSpc>
                <a:spcPct val="90000"/>
              </a:lnSpc>
              <a:buNone/>
              <a:tabLst>
                <a:tab algn="l" pos="0"/>
              </a:tabLst>
            </a:pPr>
            <a:r>
              <a:rPr b="0" lang="fr-FR" sz="3400" spc="-1" strike="noStrike">
                <a:solidFill>
                  <a:schemeClr val="dk1">
                    <a:lumMod val="75000"/>
                  </a:schemeClr>
                </a:solidFill>
                <a:latin typeface="Century Gothic"/>
              </a:rPr>
              <a:t>Cliquez pour modifier le style du titre</a:t>
            </a:r>
            <a:endParaRPr b="0" lang="en-US" sz="3400" spc="-1" strike="noStrike">
              <a:solidFill>
                <a:schemeClr val="dk1"/>
              </a:solidFill>
              <a:latin typeface="Century Gothic"/>
            </a:endParaRPr>
          </a:p>
        </p:txBody>
      </p:sp>
      <p:sp>
        <p:nvSpPr>
          <p:cNvPr id="86" name="PlaceHolder 2"/>
          <p:cNvSpPr>
            <a:spLocks noGrp="1"/>
          </p:cNvSpPr>
          <p:nvPr>
            <p:ph type="dt" idx="19"/>
          </p:nvPr>
        </p:nvSpPr>
        <p:spPr>
          <a:xfrm>
            <a:off x="7211520" y="6391800"/>
            <a:ext cx="779760" cy="23724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87" name="PlaceHolder 3"/>
          <p:cNvSpPr>
            <a:spLocks noGrp="1"/>
          </p:cNvSpPr>
          <p:nvPr>
            <p:ph type="ftr" idx="20"/>
          </p:nvPr>
        </p:nvSpPr>
        <p:spPr>
          <a:xfrm>
            <a:off x="1089720" y="6391800"/>
            <a:ext cx="5816880" cy="23724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88" name="PlaceHolder 4"/>
          <p:cNvSpPr>
            <a:spLocks noGrp="1"/>
          </p:cNvSpPr>
          <p:nvPr>
            <p:ph type="sldNum" idx="21"/>
          </p:nvPr>
        </p:nvSpPr>
        <p:spPr>
          <a:xfrm>
            <a:off x="8296200" y="6391800"/>
            <a:ext cx="519840" cy="237240"/>
          </a:xfrm>
          <a:prstGeom prst="rect">
            <a:avLst/>
          </a:prstGeom>
          <a:noFill/>
          <a:ln w="0">
            <a:noFill/>
          </a:ln>
        </p:spPr>
        <p:txBody>
          <a:bodyPr lIns="91440" rIns="91440" tIns="45720" bIns="45720" anchor="ctr">
            <a:noAutofit/>
          </a:bodyPr>
          <a:lstStyle>
            <a:lvl1pPr indent="0" algn="r" defTabSz="914400">
              <a:lnSpc>
                <a:spcPct val="100000"/>
              </a:lnSpc>
              <a:buNone/>
              <a:defRPr b="0" lang="en-US" sz="800" spc="-1" strike="noStrike">
                <a:solidFill>
                  <a:schemeClr val="dk1"/>
                </a:solidFill>
                <a:latin typeface="Century Gothic"/>
              </a:defRPr>
            </a:lvl1pPr>
          </a:lstStyle>
          <a:p>
            <a:pPr indent="0" algn="r" defTabSz="914400">
              <a:lnSpc>
                <a:spcPct val="100000"/>
              </a:lnSpc>
              <a:buNone/>
            </a:pPr>
            <a:fld id="{2537BF63-6D30-4ECF-BEF3-2F4532CB658C}" type="slidenum">
              <a:rPr b="0" lang="en-US" sz="800" spc="-1" strike="noStrike">
                <a:solidFill>
                  <a:schemeClr val="dk1"/>
                </a:solidFill>
                <a:latin typeface="Century Gothic"/>
              </a:rPr>
              <a:t>&lt;numéro&gt;</a:t>
            </a:fld>
            <a:endParaRPr b="0" lang="fr-FR"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3f3d8">
                <a:alpha val="56000"/>
              </a:srgbClr>
            </a:gs>
            <a:gs pos="79000">
              <a:srgbClr val="ffffff"/>
            </a:gs>
          </a:gsLst>
          <a:lin ang="5400000"/>
        </a:gradFill>
      </p:bgPr>
    </p:bg>
    <p:spTree>
      <p:nvGrpSpPr>
        <p:cNvPr id="1" name=""/>
        <p:cNvGrpSpPr/>
        <p:nvPr/>
      </p:nvGrpSpPr>
      <p:grpSpPr>
        <a:xfrm>
          <a:off x="0" y="0"/>
          <a:ext cx="0" cy="0"/>
          <a:chOff x="0" y="0"/>
          <a:chExt cx="0" cy="0"/>
        </a:xfrm>
      </p:grpSpPr>
      <p:grpSp>
        <p:nvGrpSpPr>
          <p:cNvPr id="90" name="Group 7"/>
          <p:cNvGrpSpPr/>
          <p:nvPr/>
        </p:nvGrpSpPr>
        <p:grpSpPr>
          <a:xfrm>
            <a:off x="0" y="6309360"/>
            <a:ext cx="9903240" cy="548280"/>
            <a:chOff x="0" y="6309360"/>
            <a:chExt cx="9903240" cy="548280"/>
          </a:xfrm>
        </p:grpSpPr>
        <p:sp>
          <p:nvSpPr>
            <p:cNvPr id="91" name="Rectangle 8"/>
            <p:cNvSpPr/>
            <p:nvPr/>
          </p:nvSpPr>
          <p:spPr>
            <a:xfrm>
              <a:off x="0" y="6309360"/>
              <a:ext cx="9903240" cy="50256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92" name="Rectangle 9"/>
            <p:cNvSpPr/>
            <p:nvPr/>
          </p:nvSpPr>
          <p:spPr>
            <a:xfrm>
              <a:off x="0" y="6703200"/>
              <a:ext cx="9903240" cy="15444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sp>
        <p:nvSpPr>
          <p:cNvPr id="93" name="PlaceHolder 1"/>
          <p:cNvSpPr>
            <a:spLocks noGrp="1"/>
          </p:cNvSpPr>
          <p:nvPr>
            <p:ph type="dt" idx="22"/>
          </p:nvPr>
        </p:nvSpPr>
        <p:spPr>
          <a:xfrm>
            <a:off x="7211520" y="6391800"/>
            <a:ext cx="779760" cy="23724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94" name="PlaceHolder 2"/>
          <p:cNvSpPr>
            <a:spLocks noGrp="1"/>
          </p:cNvSpPr>
          <p:nvPr>
            <p:ph type="ftr" idx="23"/>
          </p:nvPr>
        </p:nvSpPr>
        <p:spPr>
          <a:xfrm>
            <a:off x="1089720" y="6391800"/>
            <a:ext cx="5816880" cy="23724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95" name="PlaceHolder 3"/>
          <p:cNvSpPr>
            <a:spLocks noGrp="1"/>
          </p:cNvSpPr>
          <p:nvPr>
            <p:ph type="sldNum" idx="24"/>
          </p:nvPr>
        </p:nvSpPr>
        <p:spPr>
          <a:xfrm>
            <a:off x="8296200" y="6391800"/>
            <a:ext cx="519840" cy="237240"/>
          </a:xfrm>
          <a:prstGeom prst="rect">
            <a:avLst/>
          </a:prstGeom>
          <a:noFill/>
          <a:ln w="0">
            <a:noFill/>
          </a:ln>
        </p:spPr>
        <p:txBody>
          <a:bodyPr lIns="91440" rIns="91440" tIns="45720" bIns="45720" anchor="ctr">
            <a:noAutofit/>
          </a:bodyPr>
          <a:lstStyle>
            <a:lvl1pPr indent="0" algn="r" defTabSz="914400">
              <a:lnSpc>
                <a:spcPct val="100000"/>
              </a:lnSpc>
              <a:buNone/>
              <a:defRPr b="0" lang="en-US" sz="800" spc="-1" strike="noStrike">
                <a:solidFill>
                  <a:schemeClr val="dk1"/>
                </a:solidFill>
                <a:latin typeface="Century Gothic"/>
              </a:defRPr>
            </a:lvl1pPr>
          </a:lstStyle>
          <a:p>
            <a:pPr indent="0" algn="r" defTabSz="914400">
              <a:lnSpc>
                <a:spcPct val="100000"/>
              </a:lnSpc>
              <a:buNone/>
            </a:pPr>
            <a:fld id="{5356BB09-FA75-49AF-9366-42CAA8BA43DC}" type="slidenum">
              <a:rPr b="0" lang="en-US" sz="800" spc="-1" strike="noStrike">
                <a:solidFill>
                  <a:schemeClr val="dk1"/>
                </a:solidFill>
                <a:latin typeface="Century Gothic"/>
              </a:rPr>
              <a:t>&lt;numéro&gt;</a:t>
            </a:fld>
            <a:endParaRPr b="0" lang="fr-FR" sz="800" spc="-1" strike="noStrike">
              <a:solidFill>
                <a:srgbClr val="000000"/>
              </a:solidFill>
              <a:latin typeface="Times New Roman"/>
            </a:endParaRPr>
          </a:p>
        </p:txBody>
      </p:sp>
      <p:sp>
        <p:nvSpPr>
          <p:cNvPr id="96" name="PlaceHolder 4"/>
          <p:cNvSpPr>
            <a:spLocks noGrp="1"/>
          </p:cNvSpPr>
          <p:nvPr>
            <p:ph type="title"/>
          </p:nvPr>
        </p:nvSpPr>
        <p:spPr>
          <a:xfrm>
            <a:off x="495000" y="273600"/>
            <a:ext cx="8915040" cy="1144800"/>
          </a:xfrm>
          <a:prstGeom prst="rect">
            <a:avLst/>
          </a:prstGeom>
          <a:noFill/>
          <a:ln w="0">
            <a:noFill/>
          </a:ln>
        </p:spPr>
        <p:txBody>
          <a:bodyPr lIns="0" rIns="0" tIns="0" bIns="0" anchor="ctr">
            <a:noAutofit/>
          </a:bodyPr>
          <a:p>
            <a:pPr indent="0">
              <a:buNone/>
            </a:pPr>
            <a:r>
              <a:rPr b="0" lang="en-US" sz="1800" spc="-1" strike="noStrike">
                <a:solidFill>
                  <a:schemeClr val="dk1"/>
                </a:solidFill>
                <a:latin typeface="Century Gothic"/>
              </a:rPr>
              <a:t>Cliquez pour éditer le format du texte-titre</a:t>
            </a:r>
            <a:endParaRPr b="0" lang="en-US" sz="1800" spc="-1" strike="noStrike">
              <a:solidFill>
                <a:schemeClr val="dk1"/>
              </a:solidFill>
              <a:latin typeface="Century Gothic"/>
            </a:endParaRPr>
          </a:p>
        </p:txBody>
      </p:sp>
      <p:sp>
        <p:nvSpPr>
          <p:cNvPr id="97" name="PlaceHolder 5"/>
          <p:cNvSpPr>
            <a:spLocks noGrp="1"/>
          </p:cNvSpPr>
          <p:nvPr>
            <p:ph type="body"/>
          </p:nvPr>
        </p:nvSpPr>
        <p:spPr>
          <a:xfrm>
            <a:off x="495000" y="1604520"/>
            <a:ext cx="89150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000" spc="-1" strike="noStrike">
                <a:solidFill>
                  <a:schemeClr val="dk1"/>
                </a:solidFill>
                <a:latin typeface="Century Gothic"/>
              </a:rPr>
              <a:t>Cliquez pour éditer le format du plan de texte</a:t>
            </a:r>
            <a:endParaRPr b="0" lang="en-US" sz="2000" spc="-1" strike="noStrike">
              <a:solidFill>
                <a:schemeClr val="dk1"/>
              </a:solidFill>
              <a:latin typeface="Century Gothic"/>
            </a:endParaRPr>
          </a:p>
          <a:p>
            <a:pPr lvl="1" marL="864000" indent="-324000">
              <a:lnSpc>
                <a:spcPct val="90000"/>
              </a:lnSpc>
              <a:spcBef>
                <a:spcPts val="1134"/>
              </a:spcBef>
              <a:buClr>
                <a:srgbClr val="000000"/>
              </a:buClr>
              <a:buSzPct val="75000"/>
              <a:buFont typeface="Symbol" charset="2"/>
              <a:buChar char=""/>
            </a:pPr>
            <a:r>
              <a:rPr b="0" lang="en-US" sz="1600" spc="-1" strike="noStrike">
                <a:solidFill>
                  <a:schemeClr val="dk1"/>
                </a:solidFill>
                <a:latin typeface="Century Gothic"/>
              </a:rPr>
              <a:t>Second niveau de plan</a:t>
            </a:r>
            <a:endParaRPr b="0" lang="en-US" sz="1600" spc="-1" strike="noStrike">
              <a:solidFill>
                <a:schemeClr val="dk1"/>
              </a:solidFill>
              <a:latin typeface="Century Gothic"/>
            </a:endParaRPr>
          </a:p>
          <a:p>
            <a:pPr lvl="2" marL="1296000" indent="-288000">
              <a:lnSpc>
                <a:spcPct val="90000"/>
              </a:lnSpc>
              <a:spcBef>
                <a:spcPts val="850"/>
              </a:spcBef>
              <a:buClr>
                <a:srgbClr val="000000"/>
              </a:buClr>
              <a:buSzPct val="45000"/>
              <a:buFont typeface="Wingdings" charset="2"/>
              <a:buChar char=""/>
            </a:pPr>
            <a:r>
              <a:rPr b="0" lang="en-US" sz="1400" spc="-1" strike="noStrike">
                <a:solidFill>
                  <a:schemeClr val="dk1"/>
                </a:solidFill>
                <a:latin typeface="Century Gothic"/>
              </a:rPr>
              <a:t>Troisième niveau de plan</a:t>
            </a:r>
            <a:endParaRPr b="0" lang="en-US" sz="1400" spc="-1" strike="noStrike">
              <a:solidFill>
                <a:schemeClr val="dk1"/>
              </a:solidFill>
              <a:latin typeface="Century Gothic"/>
            </a:endParaRPr>
          </a:p>
          <a:p>
            <a:pPr lvl="3" marL="1728000" indent="-216000">
              <a:lnSpc>
                <a:spcPct val="90000"/>
              </a:lnSpc>
              <a:spcBef>
                <a:spcPts val="567"/>
              </a:spcBef>
              <a:buClr>
                <a:srgbClr val="000000"/>
              </a:buClr>
              <a:buSzPct val="75000"/>
              <a:buFont typeface="Symbol" charset="2"/>
              <a:buChar char=""/>
            </a:pPr>
            <a:r>
              <a:rPr b="0" lang="en-US" sz="1400" spc="-1" strike="noStrike">
                <a:solidFill>
                  <a:schemeClr val="dk1"/>
                </a:solidFill>
                <a:latin typeface="Century Gothic"/>
              </a:rPr>
              <a:t>Quatrième niveau de plan</a:t>
            </a:r>
            <a:endParaRPr b="0" lang="en-US" sz="1400" spc="-1" strike="noStrike">
              <a:solidFill>
                <a:schemeClr val="dk1"/>
              </a:solidFill>
              <a:latin typeface="Century Gothic"/>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Century Gothic"/>
              </a:rPr>
              <a:t>Cinquième niveau de plan</a:t>
            </a:r>
            <a:endParaRPr b="0" lang="en-US" sz="2000" spc="-1" strike="noStrike">
              <a:solidFill>
                <a:schemeClr val="dk1"/>
              </a:solidFill>
              <a:latin typeface="Century Gothic"/>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Century Gothic"/>
              </a:rPr>
              <a:t>Sixième niveau de plan</a:t>
            </a:r>
            <a:endParaRPr b="0" lang="en-US" sz="2000" spc="-1" strike="noStrike">
              <a:solidFill>
                <a:schemeClr val="dk1"/>
              </a:solidFill>
              <a:latin typeface="Century Gothic"/>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Century Gothic"/>
              </a:rPr>
              <a:t>Septième niveau de plan</a:t>
            </a:r>
            <a:endParaRPr b="0" lang="en-US" sz="2000" spc="-1" strike="noStrike">
              <a:solidFill>
                <a:schemeClr val="dk1"/>
              </a:solidFill>
              <a:latin typeface="Century Gothic"/>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14.gif"/><Relationship Id="rId2"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 Id="rId3"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5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0.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6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5.xml.rels><?xml version="1.0" encoding="UTF-8"?>
<Relationships xmlns="http://schemas.openxmlformats.org/package/2006/relationships"><Relationship Id="rId1" Type="http://schemas.openxmlformats.org/officeDocument/2006/relationships/image" Target="../media/image20.gif"/><Relationship Id="rId2" Type="http://schemas.openxmlformats.org/officeDocument/2006/relationships/slideLayout" Target="../slideLayouts/slideLayout1.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0.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hyperlink" Target="https://fr.wikipedia.org/wiki/Banque_nationale_de_Belgique" TargetMode="External"/><Relationship Id="rId3" Type="http://schemas.openxmlformats.org/officeDocument/2006/relationships/hyperlink" Target="https://fr.wikipedia.org/wiki/Banque_nationale_de_Belgique" TargetMode="External"/><Relationship Id="rId4" Type="http://schemas.openxmlformats.org/officeDocument/2006/relationships/slideLayout" Target="../slideLayouts/slideLayout1.xml"/>
</Relationships>
</file>

<file path=ppt/slides/_rels/slide81.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8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
</Relationships>
</file>

<file path=ppt/slides/_rels/slide83.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
</Relationships>
</file>

<file path=ppt/slides/_rels/slide84.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
</Relationships>
</file>

<file path=ppt/slides/_rels/slide8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9.xml"/>
</Relationships>
</file>

<file path=ppt/slides/_rels/slide8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8.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xml"/>
</Relationships>
</file>

<file path=ppt/slides/_rels/slide89.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1.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
</Relationships>
</file>

<file path=ppt/slides/_rels/slide92.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Picture 4" descr="Jeu] Bombe à 2000 | Page 174 | Forge of Empires Forum"/>
          <p:cNvPicPr/>
          <p:nvPr/>
        </p:nvPicPr>
        <p:blipFill>
          <a:blip r:embed="rId1"/>
          <a:stretch/>
        </p:blipFill>
        <p:spPr>
          <a:xfrm>
            <a:off x="1519200" y="306360"/>
            <a:ext cx="6872400" cy="5250600"/>
          </a:xfrm>
          <a:prstGeom prst="rect">
            <a:avLst/>
          </a:prstGeom>
          <a:ln w="0">
            <a:noFill/>
          </a:ln>
        </p:spPr>
      </p:pic>
      <p:sp>
        <p:nvSpPr>
          <p:cNvPr id="138" name="ZoneTexte 16"/>
          <p:cNvSpPr/>
          <p:nvPr/>
        </p:nvSpPr>
        <p:spPr>
          <a:xfrm>
            <a:off x="555120" y="5283720"/>
            <a:ext cx="9119520" cy="2527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8000" spc="-1" strike="noStrike">
                <a:solidFill>
                  <a:srgbClr val="0070c0"/>
                </a:solidFill>
                <a:latin typeface="Script MT Bold"/>
              </a:rPr>
              <a:t>L’esclavage moderne !</a:t>
            </a:r>
            <a:endParaRPr b="0" lang="fr-FR" sz="8000" spc="-1" strike="noStrike">
              <a:solidFill>
                <a:srgbClr val="000000"/>
              </a:solidFill>
              <a:latin typeface="Arial"/>
            </a:endParaRPr>
          </a:p>
        </p:txBody>
      </p:sp>
      <p:sp>
        <p:nvSpPr>
          <p:cNvPr id="139" name="ZoneTexte 3"/>
          <p:cNvSpPr/>
          <p:nvPr/>
        </p:nvSpPr>
        <p:spPr>
          <a:xfrm rot="19644000">
            <a:off x="2018520" y="2838240"/>
            <a:ext cx="5869080" cy="1735560"/>
          </a:xfrm>
          <a:prstGeom prst="rect">
            <a:avLst/>
          </a:prstGeom>
          <a:solidFill>
            <a:srgbClr val="ffff00"/>
          </a:solidFill>
          <a:ln w="0">
            <a:noFill/>
          </a:ln>
        </p:spPr>
        <p:style>
          <a:lnRef idx="0"/>
          <a:fillRef idx="0"/>
          <a:effectRef idx="0"/>
          <a:fontRef idx="minor"/>
        </p:style>
        <p:txBody>
          <a:bodyPr lIns="90000" rIns="90000" tIns="45000" bIns="45000" anchor="t">
            <a:spAutoFit/>
          </a:bodyPr>
          <a:p>
            <a:pPr defTabSz="914400">
              <a:lnSpc>
                <a:spcPct val="100000"/>
              </a:lnSpc>
            </a:pPr>
            <a:r>
              <a:rPr b="1" lang="fr-FR" sz="5400" spc="-1" strike="noStrike">
                <a:solidFill>
                  <a:schemeClr val="dk1"/>
                </a:solidFill>
                <a:latin typeface="Century Gothic"/>
              </a:rPr>
              <a:t>PAS VU A LA TELE</a:t>
            </a:r>
            <a:endParaRPr b="0" lang="fr-FR" sz="54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ZoneTexte 9"/>
          <p:cNvSpPr/>
          <p:nvPr/>
        </p:nvSpPr>
        <p:spPr>
          <a:xfrm>
            <a:off x="977760" y="2881080"/>
            <a:ext cx="7822800" cy="759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400" spc="-1" strike="noStrike">
                <a:solidFill>
                  <a:srgbClr val="0070c0"/>
                </a:solidFill>
                <a:latin typeface="Script MT Bold"/>
              </a:rPr>
              <a:t>POURQUOI CE PARADOXE ?</a:t>
            </a:r>
            <a:endParaRPr b="0" lang="fr-FR" sz="44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ZoneTexte 2"/>
          <p:cNvSpPr/>
          <p:nvPr/>
        </p:nvSpPr>
        <p:spPr>
          <a:xfrm>
            <a:off x="464040" y="620280"/>
            <a:ext cx="89773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ea typeface="Calibri"/>
              </a:rPr>
              <a:t>Abraham Lincoln,(1809-1865, 16° président des états unis) </a:t>
            </a:r>
            <a:endParaRPr b="0" lang="fr-FR" sz="2800" spc="-1" strike="noStrike">
              <a:solidFill>
                <a:srgbClr val="000000"/>
              </a:solidFill>
              <a:latin typeface="Arial"/>
            </a:endParaRPr>
          </a:p>
        </p:txBody>
      </p:sp>
      <p:sp>
        <p:nvSpPr>
          <p:cNvPr id="625" name="ZoneTexte 5"/>
          <p:cNvSpPr/>
          <p:nvPr/>
        </p:nvSpPr>
        <p:spPr>
          <a:xfrm>
            <a:off x="478080" y="1143360"/>
            <a:ext cx="8977320" cy="3611520"/>
          </a:xfrm>
          <a:prstGeom prst="rect">
            <a:avLst/>
          </a:prstGeom>
          <a:noFill/>
          <a:ln w="0">
            <a:noFill/>
          </a:ln>
        </p:spPr>
        <p:style>
          <a:lnRef idx="0"/>
          <a:fillRef idx="0"/>
          <a:effectRef idx="0"/>
          <a:fontRef idx="minor"/>
        </p:style>
        <p:txBody>
          <a:bodyPr lIns="90000" rIns="90000" tIns="45000" bIns="45000" anchor="t">
            <a:spAutoFit/>
          </a:bodyPr>
          <a:p>
            <a:pPr defTabSz="914400">
              <a:lnSpc>
                <a:spcPct val="107000"/>
              </a:lnSpc>
              <a:spcAft>
                <a:spcPts val="799"/>
              </a:spcAft>
            </a:pPr>
            <a:r>
              <a:rPr b="0" lang="fr-FR" sz="2400" spc="-1" strike="noStrike">
                <a:solidFill>
                  <a:schemeClr val="dk1"/>
                </a:solidFill>
                <a:latin typeface="Script MT Bold"/>
                <a:ea typeface="Calibri"/>
              </a:rPr>
              <a:t>Face à des taux d’intérêt prohibitifs allant de 24 à 36 % proposés par les banquiers de New York, Lincoln refusa ces prêts. En réponse, il autorisa l’émission de billets de banque par le Trésor fédéral, appelés  greenbacks. Ces billets, émis entre 1862 et 1863, totalisèrent 450 millions de dollars, permettant de financer les armées du Nord. Ces greenbacks permettaient au gouvernement de créer de la monnaie directement, sans emprunter auprès de banques privées et sans payer d’intérêts. </a:t>
            </a:r>
            <a:endParaRPr b="0" lang="fr-FR" sz="2400" spc="-1" strike="noStrike">
              <a:solidFill>
                <a:srgbClr val="000000"/>
              </a:solidFill>
              <a:latin typeface="Arial"/>
            </a:endParaRPr>
          </a:p>
        </p:txBody>
      </p:sp>
      <p:sp>
        <p:nvSpPr>
          <p:cNvPr id="626" name="ZoneTexte 6"/>
          <p:cNvSpPr/>
          <p:nvPr/>
        </p:nvSpPr>
        <p:spPr>
          <a:xfrm>
            <a:off x="464040" y="4092840"/>
            <a:ext cx="8977320" cy="2513520"/>
          </a:xfrm>
          <a:prstGeom prst="rect">
            <a:avLst/>
          </a:prstGeom>
          <a:noFill/>
          <a:ln w="0">
            <a:noFill/>
          </a:ln>
        </p:spPr>
        <p:style>
          <a:lnRef idx="0"/>
          <a:fillRef idx="0"/>
          <a:effectRef idx="0"/>
          <a:fontRef idx="minor"/>
        </p:style>
        <p:txBody>
          <a:bodyPr lIns="90000" rIns="90000" tIns="45000" bIns="45000" anchor="t">
            <a:spAutoFit/>
          </a:bodyPr>
          <a:p>
            <a:pPr defTabSz="914400">
              <a:lnSpc>
                <a:spcPct val="107000"/>
              </a:lnSpc>
              <a:spcAft>
                <a:spcPts val="799"/>
              </a:spcAft>
            </a:pPr>
            <a:r>
              <a:rPr b="0" lang="fr-FR" sz="2400" spc="-1" strike="noStrike">
                <a:solidFill>
                  <a:srgbClr val="ff0000"/>
                </a:solidFill>
                <a:latin typeface="Script MT Bold"/>
                <a:ea typeface="Calibri"/>
              </a:rPr>
              <a:t>Lincoln fut assassiné en 1865</a:t>
            </a:r>
            <a:r>
              <a:rPr b="0" lang="fr-FR" sz="2400" spc="-1" strike="noStrike">
                <a:solidFill>
                  <a:schemeClr val="dk1"/>
                </a:solidFill>
                <a:latin typeface="Script MT Bold"/>
                <a:ea typeface="Calibri"/>
              </a:rPr>
              <a:t>, le système des greenbacks fut progressivement supprimé. En 1913, le Congrès américain adopta la loi de la Réserve Fédérale, qui transféra le pouvoir de création monétaire du Congrès à une banque centrale privée, la Federal Reserve.</a:t>
            </a:r>
            <a:endParaRPr b="0" lang="fr-FR" sz="24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7" name="ZoneTexte 2"/>
          <p:cNvSpPr/>
          <p:nvPr/>
        </p:nvSpPr>
        <p:spPr>
          <a:xfrm>
            <a:off x="464040" y="432720"/>
            <a:ext cx="89773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800" spc="-1" strike="noStrike">
                <a:solidFill>
                  <a:srgbClr val="0070c0"/>
                </a:solidFill>
                <a:latin typeface="Script MT Bold"/>
              </a:rPr>
              <a:t>John Fitzgerald Kennedy - 1917-1963, 35°président des états unis </a:t>
            </a:r>
            <a:endParaRPr b="0" lang="fr-FR" sz="2800" spc="-1" strike="noStrike">
              <a:solidFill>
                <a:srgbClr val="000000"/>
              </a:solidFill>
              <a:latin typeface="Arial"/>
            </a:endParaRPr>
          </a:p>
        </p:txBody>
      </p:sp>
      <p:sp>
        <p:nvSpPr>
          <p:cNvPr id="628" name="ZoneTexte 3"/>
          <p:cNvSpPr/>
          <p:nvPr/>
        </p:nvSpPr>
        <p:spPr>
          <a:xfrm>
            <a:off x="464040" y="1219680"/>
            <a:ext cx="8977320" cy="4359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ea typeface="Calibri"/>
              </a:rPr>
              <a:t>Le 4 juin 1963, le président Kennedy a signé l’Executive Order 11110, qui autorisait le Trésor américain à émettre de nouveaux billets appelés "United States Notes" (billets des États-Unis), adossés à des réserves d’argent physique.  </a:t>
            </a: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Script MT Bold"/>
                <a:ea typeface="Calibri"/>
              </a:rPr>
              <a:t>Environ 4,3 milliards de dollars ont été imprimés et mis en circulation. </a:t>
            </a: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Script MT Bold"/>
                <a:ea typeface="Calibri"/>
              </a:rPr>
              <a:t>Ces billets portaient la mention "United States Note" au lieu de "Federal Reserve Note", et étaient soutenus par de l’argent stocké au Trésor. </a:t>
            </a:r>
            <a:endParaRPr b="0" lang="fr-FR" sz="2800" spc="-1" strike="noStrike">
              <a:solidFill>
                <a:srgbClr val="000000"/>
              </a:solidFill>
              <a:latin typeface="Arial"/>
            </a:endParaRPr>
          </a:p>
        </p:txBody>
      </p:sp>
      <p:sp>
        <p:nvSpPr>
          <p:cNvPr id="629" name="ZoneTexte 4"/>
          <p:cNvSpPr/>
          <p:nvPr/>
        </p:nvSpPr>
        <p:spPr>
          <a:xfrm>
            <a:off x="464040" y="5189760"/>
            <a:ext cx="8977320" cy="1736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ea typeface="Calibri"/>
              </a:rPr>
              <a:t>Le </a:t>
            </a:r>
            <a:r>
              <a:rPr b="0" lang="fr-FR" sz="2800" spc="-1" strike="noStrike">
                <a:solidFill>
                  <a:srgbClr val="ff0000"/>
                </a:solidFill>
                <a:latin typeface="Script MT Bold"/>
                <a:ea typeface="Calibri"/>
              </a:rPr>
              <a:t>22 novembre 1963, JFK fut assassiné</a:t>
            </a:r>
            <a:r>
              <a:rPr b="0" lang="fr-FR" sz="2800" spc="-1" strike="noStrike">
                <a:solidFill>
                  <a:schemeClr val="dk1"/>
                </a:solidFill>
                <a:latin typeface="Script MT Bold"/>
                <a:ea typeface="Calibri"/>
              </a:rPr>
              <a:t>. Cette disposition, fut remplacée par l’ordre exécutif 12608, signé par Ronald Reagan en 1987.</a:t>
            </a:r>
            <a:endParaRPr b="0" lang="fr-FR" sz="2800" spc="-1" strike="noStrike">
              <a:solidFill>
                <a:srgbClr val="000000"/>
              </a:solidFill>
              <a:latin typeface="Arial"/>
            </a:endParaRPr>
          </a:p>
          <a:p>
            <a:pPr defTabSz="914400">
              <a:lnSpc>
                <a:spcPct val="100000"/>
              </a:lnSpc>
            </a:pPr>
            <a:r>
              <a:rPr b="0" lang="fr-FR" sz="2400" spc="-1" strike="noStrike">
                <a:solidFill>
                  <a:schemeClr val="dk1"/>
                </a:solidFill>
                <a:latin typeface="Script MT Bold"/>
                <a:ea typeface="Calibri"/>
              </a:rPr>
              <a:t>.</a:t>
            </a:r>
            <a:endParaRPr b="0" lang="fr-FR" sz="24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0" name="ZoneTexte 2"/>
          <p:cNvSpPr/>
          <p:nvPr/>
        </p:nvSpPr>
        <p:spPr>
          <a:xfrm>
            <a:off x="306360" y="2644200"/>
            <a:ext cx="8977320" cy="15526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fr-FR" sz="9600" spc="-1" strike="noStrike">
                <a:solidFill>
                  <a:srgbClr val="0070c0"/>
                </a:solidFill>
                <a:latin typeface="Perpetua"/>
              </a:rPr>
              <a:t>MERCI !</a:t>
            </a:r>
            <a:endParaRPr b="0" lang="fr-FR" sz="9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ZoneTexte 5"/>
          <p:cNvSpPr/>
          <p:nvPr/>
        </p:nvSpPr>
        <p:spPr>
          <a:xfrm>
            <a:off x="441360" y="729000"/>
            <a:ext cx="887040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On a l’habitude de parler de l’économie sans distinction, parce que cela permet de cacher la vérité.</a:t>
            </a:r>
            <a:endParaRPr b="0" lang="fr-FR" sz="2400" spc="-1" strike="noStrike">
              <a:solidFill>
                <a:srgbClr val="000000"/>
              </a:solidFill>
              <a:latin typeface="Arial"/>
            </a:endParaRPr>
          </a:p>
        </p:txBody>
      </p:sp>
      <p:sp>
        <p:nvSpPr>
          <p:cNvPr id="176" name="ZoneTexte 3"/>
          <p:cNvSpPr/>
          <p:nvPr/>
        </p:nvSpPr>
        <p:spPr>
          <a:xfrm>
            <a:off x="473040" y="1491120"/>
            <a:ext cx="899640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Pour comprendre ce qui se passe dans l’économie au sens large, il est important de distinguer deux parties bien distinctes.</a:t>
            </a:r>
            <a:endParaRPr b="0" lang="fr-FR" sz="2400" spc="-1" strike="noStrike">
              <a:solidFill>
                <a:srgbClr val="000000"/>
              </a:solidFill>
              <a:latin typeface="Arial"/>
            </a:endParaRPr>
          </a:p>
        </p:txBody>
      </p:sp>
      <p:sp>
        <p:nvSpPr>
          <p:cNvPr id="177" name="ZoneTexte 4"/>
          <p:cNvSpPr/>
          <p:nvPr/>
        </p:nvSpPr>
        <p:spPr>
          <a:xfrm>
            <a:off x="500400" y="2307960"/>
            <a:ext cx="9006840" cy="1918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-1- </a:t>
            </a:r>
            <a:r>
              <a:rPr b="1" lang="fr-FR" sz="2400" spc="-1" strike="noStrike" u="sng">
                <a:solidFill>
                  <a:schemeClr val="dk1"/>
                </a:solidFill>
                <a:uFillTx/>
                <a:latin typeface="Script MT Bold"/>
              </a:rPr>
              <a:t>L’économie réelle </a:t>
            </a:r>
            <a:r>
              <a:rPr b="0" lang="fr-FR" sz="2400" spc="-1" strike="noStrike">
                <a:solidFill>
                  <a:schemeClr val="dk1"/>
                </a:solidFill>
                <a:latin typeface="Script MT Bold"/>
              </a:rPr>
              <a:t>: C’est </a:t>
            </a:r>
            <a:r>
              <a:rPr b="0" lang="fr-FR" sz="2400" spc="-1" strike="noStrike">
                <a:solidFill>
                  <a:srgbClr val="ff0000"/>
                </a:solidFill>
                <a:latin typeface="Script MT Bold"/>
              </a:rPr>
              <a:t>l’économie du travail</a:t>
            </a:r>
            <a:r>
              <a:rPr b="0" lang="fr-FR" sz="2400" spc="-1" strike="noStrike">
                <a:solidFill>
                  <a:schemeClr val="dk1"/>
                </a:solidFill>
                <a:latin typeface="Script MT Bold"/>
              </a:rPr>
              <a:t>, des acteurs qui </a:t>
            </a:r>
            <a:r>
              <a:rPr b="0" lang="fr-FR" sz="2400" spc="-1" strike="noStrike">
                <a:solidFill>
                  <a:srgbClr val="ff0000"/>
                </a:solidFill>
                <a:latin typeface="Script MT Bold"/>
              </a:rPr>
              <a:t>produisent des biens ou des services</a:t>
            </a:r>
            <a:r>
              <a:rPr b="0" lang="fr-FR" sz="2400" spc="-1" strike="noStrike">
                <a:solidFill>
                  <a:schemeClr val="dk1"/>
                </a:solidFill>
                <a:latin typeface="Script MT Bold"/>
              </a:rPr>
              <a:t>. C’est l’économie qui utilise </a:t>
            </a:r>
            <a:r>
              <a:rPr b="1" lang="fr-FR" sz="2400" spc="-1" strike="noStrike" u="sng">
                <a:solidFill>
                  <a:srgbClr val="ff0000"/>
                </a:solidFill>
                <a:uFillTx/>
                <a:latin typeface="Script MT Bold"/>
              </a:rPr>
              <a:t>la monnaie comme outil</a:t>
            </a:r>
            <a:r>
              <a:rPr b="0" lang="fr-FR" sz="2400" spc="-1" strike="noStrike">
                <a:solidFill>
                  <a:schemeClr val="dk1"/>
                </a:solidFill>
                <a:latin typeface="Script MT Bold"/>
              </a:rPr>
              <a:t> pour faciliter les échanges. C’est l’économie qui est </a:t>
            </a:r>
            <a:r>
              <a:rPr b="0" lang="fr-FR" sz="2400" spc="-1" strike="noStrike">
                <a:solidFill>
                  <a:srgbClr val="ff0000"/>
                </a:solidFill>
                <a:latin typeface="Script MT Bold"/>
              </a:rPr>
              <a:t>là pour satisfaire les besoins </a:t>
            </a:r>
            <a:r>
              <a:rPr b="0" lang="fr-FR" sz="2400" spc="-1" strike="noStrike">
                <a:solidFill>
                  <a:schemeClr val="dk1"/>
                </a:solidFill>
                <a:latin typeface="Script MT Bold"/>
              </a:rPr>
              <a:t>et qui a toujours existé, on ne pourrait s’en passer.</a:t>
            </a:r>
            <a:endParaRPr b="0" lang="fr-FR" sz="2400" spc="-1" strike="noStrike">
              <a:solidFill>
                <a:srgbClr val="000000"/>
              </a:solidFill>
              <a:latin typeface="Arial"/>
            </a:endParaRPr>
          </a:p>
        </p:txBody>
      </p:sp>
      <p:sp>
        <p:nvSpPr>
          <p:cNvPr id="178" name="ZoneTexte 6"/>
          <p:cNvSpPr/>
          <p:nvPr/>
        </p:nvSpPr>
        <p:spPr>
          <a:xfrm>
            <a:off x="571680" y="4170600"/>
            <a:ext cx="872316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-2- </a:t>
            </a:r>
            <a:r>
              <a:rPr b="1" lang="fr-FR" sz="2400" spc="-1" strike="noStrike" u="sng">
                <a:solidFill>
                  <a:schemeClr val="dk1"/>
                </a:solidFill>
                <a:uFillTx/>
                <a:latin typeface="Script MT Bold"/>
              </a:rPr>
              <a:t>L’économie de la finance </a:t>
            </a:r>
            <a:r>
              <a:rPr b="0" lang="fr-FR" sz="2400" spc="-1" strike="noStrike">
                <a:solidFill>
                  <a:schemeClr val="dk1"/>
                </a:solidFill>
                <a:latin typeface="Script MT Bold"/>
              </a:rPr>
              <a:t>: </a:t>
            </a:r>
            <a:r>
              <a:rPr b="0" lang="fr-FR" sz="2400" spc="-1" strike="noStrike">
                <a:solidFill>
                  <a:srgbClr val="ff0000"/>
                </a:solidFill>
                <a:latin typeface="Script MT Bold"/>
              </a:rPr>
              <a:t>C’est l’économie des acteurs qui ne produisent rien mais qui spéculent </a:t>
            </a:r>
            <a:r>
              <a:rPr b="0" lang="fr-FR" sz="2400" spc="-1" strike="noStrike">
                <a:solidFill>
                  <a:schemeClr val="dk1"/>
                </a:solidFill>
                <a:latin typeface="Script MT Bold"/>
              </a:rPr>
              <a:t>(le plus souvent devant des écrans). Son activité consiste à </a:t>
            </a:r>
            <a:r>
              <a:rPr b="0" lang="fr-FR" sz="2400" spc="-1" strike="noStrike">
                <a:solidFill>
                  <a:srgbClr val="ff0000"/>
                </a:solidFill>
                <a:latin typeface="Script MT Bold"/>
              </a:rPr>
              <a:t>produire de l’argent à partir de l’argent, la monnaie n’est plus un outil mais un bien. </a:t>
            </a:r>
            <a:r>
              <a:rPr b="0" lang="fr-FR" sz="2400" spc="-1" strike="noStrike">
                <a:solidFill>
                  <a:schemeClr val="dk1"/>
                </a:solidFill>
                <a:latin typeface="Script MT Bold"/>
              </a:rPr>
              <a:t>Cette économie n’est </a:t>
            </a:r>
            <a:r>
              <a:rPr b="0" lang="fr-FR" sz="2400" spc="-1" strike="noStrike">
                <a:solidFill>
                  <a:srgbClr val="ff0000"/>
                </a:solidFill>
                <a:latin typeface="Script MT Bold"/>
              </a:rPr>
              <a:t>pas du tout indispensable</a:t>
            </a:r>
            <a:r>
              <a:rPr b="0" lang="fr-FR" sz="2400" spc="-1" strike="noStrike">
                <a:solidFill>
                  <a:schemeClr val="dk1"/>
                </a:solidFill>
                <a:latin typeface="Script MT Bold"/>
              </a:rPr>
              <a:t>, elle est très récente, on peut s’en passer.</a:t>
            </a:r>
            <a:endParaRPr b="0" lang="fr-FR" sz="2400" spc="-1" strike="noStrike">
              <a:solidFill>
                <a:srgbClr val="000000"/>
              </a:solidFill>
              <a:latin typeface="Arial"/>
            </a:endParaRPr>
          </a:p>
        </p:txBody>
      </p:sp>
      <p:sp>
        <p:nvSpPr>
          <p:cNvPr id="179" name="ZoneTexte 7"/>
          <p:cNvSpPr/>
          <p:nvPr/>
        </p:nvSpPr>
        <p:spPr>
          <a:xfrm>
            <a:off x="272880" y="201240"/>
            <a:ext cx="963252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Précision importante : Deux types d’économie !</a:t>
            </a:r>
            <a:endParaRPr b="0" lang="fr-FR" sz="3200" spc="-1" strike="noStrike">
              <a:solidFill>
                <a:srgbClr val="000000"/>
              </a:solidFill>
              <a:latin typeface="Arial"/>
            </a:endParaRPr>
          </a:p>
        </p:txBody>
      </p:sp>
      <p:sp>
        <p:nvSpPr>
          <p:cNvPr id="180" name="ZoneTexte 8"/>
          <p:cNvSpPr/>
          <p:nvPr/>
        </p:nvSpPr>
        <p:spPr>
          <a:xfrm>
            <a:off x="499320" y="6027120"/>
            <a:ext cx="887040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rgbClr val="ff0000"/>
                </a:solidFill>
                <a:latin typeface="Script MT Bold"/>
              </a:rPr>
              <a:t>On va le voir, le système en place aspire l’argent de l’économie réelle vers l’économie de la finance.</a:t>
            </a:r>
            <a:endParaRPr b="0" lang="fr-FR" sz="24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17" dur="indefinite" restart="never" nodeType="tmRoot">
          <p:childTnLst>
            <p:seq>
              <p:cTn id="118" dur="indefinite" nodeType="mainSeq">
                <p:childTnLst>
                  <p:par>
                    <p:cTn id="119" fill="hold">
                      <p:stCondLst>
                        <p:cond delay="indefinite"/>
                      </p:stCondLst>
                      <p:childTnLst>
                        <p:par>
                          <p:cTn id="120" fill="hold">
                            <p:stCondLst>
                              <p:cond delay="0"/>
                            </p:stCondLst>
                            <p:childTnLst>
                              <p:par>
                                <p:cTn id="121" nodeType="clickEffect" fill="hold" presetClass="entr" presetID="1">
                                  <p:stCondLst>
                                    <p:cond delay="0"/>
                                  </p:stCondLst>
                                  <p:childTnLst>
                                    <p:set>
                                      <p:cBhvr>
                                        <p:cTn id="122" dur="1" fill="hold">
                                          <p:stCondLst>
                                            <p:cond delay="0"/>
                                          </p:stCondLst>
                                        </p:cTn>
                                        <p:tgtEl>
                                          <p:spTgt spid="17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nodeType="clickEffect" fill="hold" presetClass="entr" presetID="1">
                                  <p:stCondLst>
                                    <p:cond delay="0"/>
                                  </p:stCondLst>
                                  <p:childTnLst>
                                    <p:set>
                                      <p:cBhvr>
                                        <p:cTn id="126" dur="1" fill="hold">
                                          <p:stCondLst>
                                            <p:cond delay="0"/>
                                          </p:stCondLst>
                                        </p:cTn>
                                        <p:tgtEl>
                                          <p:spTgt spid="17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nodeType="clickEffect" fill="hold" presetClass="entr" presetID="1">
                                  <p:stCondLst>
                                    <p:cond delay="0"/>
                                  </p:stCondLst>
                                  <p:childTnLst>
                                    <p:set>
                                      <p:cBhvr>
                                        <p:cTn id="130" dur="1" fill="hold">
                                          <p:stCondLst>
                                            <p:cond delay="0"/>
                                          </p:stCondLst>
                                        </p:cTn>
                                        <p:tgtEl>
                                          <p:spTgt spid="17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nodeType="clickEffect" fill="hold" presetClass="entr" presetID="1">
                                  <p:stCondLst>
                                    <p:cond delay="0"/>
                                  </p:stCondLst>
                                  <p:childTnLst>
                                    <p:set>
                                      <p:cBhvr>
                                        <p:cTn id="134" dur="1" fill="hold">
                                          <p:stCondLst>
                                            <p:cond delay="0"/>
                                          </p:stCondLst>
                                        </p:cTn>
                                        <p:tgtEl>
                                          <p:spTgt spid="17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nodeType="clickEffect" fill="hold" presetClass="entr" presetID="1">
                                  <p:stCondLst>
                                    <p:cond delay="0"/>
                                  </p:stCondLst>
                                  <p:childTnLst>
                                    <p:set>
                                      <p:cBhvr>
                                        <p:cTn id="138"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ZoneTexte 2"/>
          <p:cNvSpPr/>
          <p:nvPr/>
        </p:nvSpPr>
        <p:spPr>
          <a:xfrm>
            <a:off x="1638360" y="189360"/>
            <a:ext cx="5663880" cy="6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600" spc="-1" strike="noStrike">
                <a:solidFill>
                  <a:srgbClr val="0070c0"/>
                </a:solidFill>
                <a:latin typeface="Script MT Bold"/>
              </a:rPr>
              <a:t>2- Fait-on de l’’économie ?</a:t>
            </a:r>
            <a:endParaRPr b="0" lang="fr-FR" sz="3600" spc="-1" strike="noStrike">
              <a:solidFill>
                <a:srgbClr val="000000"/>
              </a:solidFill>
              <a:latin typeface="Arial"/>
            </a:endParaRPr>
          </a:p>
        </p:txBody>
      </p:sp>
      <p:sp>
        <p:nvSpPr>
          <p:cNvPr id="182" name="ZoneTexte 5"/>
          <p:cNvSpPr/>
          <p:nvPr/>
        </p:nvSpPr>
        <p:spPr>
          <a:xfrm>
            <a:off x="496800" y="965520"/>
            <a:ext cx="887040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Un journaliste américain, Matt Taibbi estime qu’en 5 ans de 2003 à 2008, la spéculation sur les matières premières,  est passé de 13 Md de Dollars à 317 Md, un accroissement de 2300%. En  2008 un baril de pétrole </a:t>
            </a:r>
            <a:r>
              <a:rPr b="0" lang="fr-FR" sz="2400" spc="-1" strike="noStrike">
                <a:solidFill>
                  <a:srgbClr val="ff0000"/>
                </a:solidFill>
                <a:latin typeface="Script MT Bold"/>
              </a:rPr>
              <a:t>changeait en moyenne 27fois de propriétaires</a:t>
            </a:r>
            <a:r>
              <a:rPr b="0" lang="fr-FR" sz="2400" spc="-1" strike="noStrike">
                <a:solidFill>
                  <a:schemeClr val="dk1"/>
                </a:solidFill>
                <a:latin typeface="Script MT Bold"/>
              </a:rPr>
              <a:t> entre le moment de la production et celui de la livraison !</a:t>
            </a:r>
            <a:endParaRPr b="0" lang="fr-FR" sz="2400" spc="-1" strike="noStrike">
              <a:solidFill>
                <a:srgbClr val="000000"/>
              </a:solidFill>
              <a:latin typeface="Arial"/>
            </a:endParaRPr>
          </a:p>
        </p:txBody>
      </p:sp>
      <p:sp>
        <p:nvSpPr>
          <p:cNvPr id="183" name="ZoneTexte 7"/>
          <p:cNvSpPr/>
          <p:nvPr/>
        </p:nvSpPr>
        <p:spPr>
          <a:xfrm>
            <a:off x="513360" y="3051720"/>
            <a:ext cx="894708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Le total des transactions sur le marché des changes (spéculation de toutes sortes par les financiers) </a:t>
            </a:r>
            <a:r>
              <a:rPr b="0" lang="fr-FR" sz="2400" spc="-1" strike="noStrike">
                <a:solidFill>
                  <a:srgbClr val="ff0000"/>
                </a:solidFill>
                <a:latin typeface="Script MT Bold"/>
              </a:rPr>
              <a:t>en une semaine</a:t>
            </a:r>
            <a:r>
              <a:rPr b="0" lang="fr-FR" sz="2400" spc="-1" strike="noStrike">
                <a:solidFill>
                  <a:schemeClr val="dk1"/>
                </a:solidFill>
                <a:latin typeface="Script MT Bold"/>
              </a:rPr>
              <a:t>, est supérieur au total des transactions des biens et services (économie réelle) </a:t>
            </a:r>
            <a:r>
              <a:rPr b="0" lang="fr-FR" sz="2400" spc="-1" strike="noStrike">
                <a:solidFill>
                  <a:srgbClr val="ff0000"/>
                </a:solidFill>
                <a:latin typeface="Script MT Bold"/>
              </a:rPr>
              <a:t>sur une année </a:t>
            </a:r>
            <a:r>
              <a:rPr b="0" lang="fr-FR" sz="2400" spc="-1" strike="noStrike">
                <a:solidFill>
                  <a:schemeClr val="dk1"/>
                </a:solidFill>
                <a:latin typeface="Script MT Bold"/>
              </a:rPr>
              <a:t>!</a:t>
            </a:r>
            <a:endParaRPr b="0" lang="fr-FR" sz="24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39" dur="indefinite" restart="never" nodeType="tmRoot">
          <p:childTnLst>
            <p:seq>
              <p:cTn id="140" dur="indefinite" nodeType="mainSeq">
                <p:childTnLst>
                  <p:par>
                    <p:cTn id="141" fill="hold">
                      <p:stCondLst>
                        <p:cond delay="indefinite"/>
                      </p:stCondLst>
                      <p:childTnLst>
                        <p:par>
                          <p:cTn id="142" fill="hold">
                            <p:stCondLst>
                              <p:cond delay="0"/>
                            </p:stCondLst>
                            <p:childTnLst>
                              <p:par>
                                <p:cTn id="143" nodeType="clickEffect" fill="hold" presetClass="entr" presetID="1">
                                  <p:stCondLst>
                                    <p:cond delay="0"/>
                                  </p:stCondLst>
                                  <p:childTnLst>
                                    <p:set>
                                      <p:cBhvr>
                                        <p:cTn id="144" dur="1" fill="hold">
                                          <p:stCondLst>
                                            <p:cond delay="0"/>
                                          </p:stCondLst>
                                        </p:cTn>
                                        <p:tgtEl>
                                          <p:spTgt spid="182"/>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nodeType="clickEffect" fill="hold" presetClass="entr" presetID="1">
                                  <p:stCondLst>
                                    <p:cond delay="0"/>
                                  </p:stCondLst>
                                  <p:childTnLst>
                                    <p:set>
                                      <p:cBhvr>
                                        <p:cTn id="148"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ZoneTexte 3"/>
          <p:cNvSpPr/>
          <p:nvPr/>
        </p:nvSpPr>
        <p:spPr>
          <a:xfrm>
            <a:off x="519120" y="1567440"/>
            <a:ext cx="8750520" cy="3381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Selon Marc Chesney "dans les pays développés, l'ensemble des transactions financières représentent 100 à 150 fois le PIB". À supposer que la France se situe dans le bas de la fourchette, les transactions financières représenteraient ainsi un montant 218.000 milliards d'euros par an. Un taux de </a:t>
            </a:r>
            <a:r>
              <a:rPr b="0" lang="fr-FR" sz="2400" spc="-1" strike="noStrike">
                <a:solidFill>
                  <a:srgbClr val="ff0000"/>
                </a:solidFill>
                <a:latin typeface="Script MT Bold"/>
              </a:rPr>
              <a:t>0,2%</a:t>
            </a:r>
            <a:r>
              <a:rPr b="0" lang="fr-FR" sz="2400" spc="-1" strike="noStrike">
                <a:solidFill>
                  <a:schemeClr val="dk1"/>
                </a:solidFill>
                <a:latin typeface="Script MT Bold"/>
              </a:rPr>
              <a:t> suffirait alors à rapporter </a:t>
            </a:r>
            <a:r>
              <a:rPr b="0" lang="fr-FR" sz="2400" spc="-1" strike="noStrike">
                <a:solidFill>
                  <a:srgbClr val="ff0000"/>
                </a:solidFill>
                <a:latin typeface="Script MT Bold"/>
              </a:rPr>
              <a:t>436 milliards d'euros</a:t>
            </a:r>
            <a:r>
              <a:rPr b="0" lang="fr-FR" sz="2400" spc="-1" strike="noStrike">
                <a:solidFill>
                  <a:schemeClr val="dk1"/>
                </a:solidFill>
                <a:latin typeface="Script MT Bold"/>
              </a:rPr>
              <a:t>. Soit bien plus que </a:t>
            </a:r>
            <a:r>
              <a:rPr b="1" lang="fr-FR" sz="2400" spc="-1" strike="noStrike" u="sng">
                <a:solidFill>
                  <a:schemeClr val="dk1"/>
                </a:solidFill>
                <a:uFillTx/>
                <a:latin typeface="Script MT Bold"/>
              </a:rPr>
              <a:t>l'ensemble des recettes fiscales </a:t>
            </a:r>
            <a:r>
              <a:rPr b="0" lang="fr-FR" sz="2400" spc="-1" strike="noStrike">
                <a:solidFill>
                  <a:schemeClr val="dk1"/>
                </a:solidFill>
                <a:latin typeface="Script MT Bold"/>
              </a:rPr>
              <a:t>en France (</a:t>
            </a:r>
            <a:r>
              <a:rPr b="0" lang="fr-FR" sz="2400" spc="-1" strike="noStrike">
                <a:solidFill>
                  <a:srgbClr val="ff0000"/>
                </a:solidFill>
                <a:latin typeface="Script MT Bold"/>
              </a:rPr>
              <a:t>292 milliards d'euros </a:t>
            </a:r>
            <a:r>
              <a:rPr b="0" lang="fr-FR" sz="2400" spc="-1" strike="noStrike">
                <a:solidFill>
                  <a:schemeClr val="dk1"/>
                </a:solidFill>
                <a:latin typeface="Script MT Bold"/>
              </a:rPr>
              <a:t>selon </a:t>
            </a:r>
            <a:r>
              <a:rPr b="1" lang="fr-FR" sz="2400" spc="-1" strike="noStrike">
                <a:solidFill>
                  <a:schemeClr val="dk1"/>
                </a:solidFill>
                <a:latin typeface="Script MT Bold"/>
              </a:rPr>
              <a:t>le projet de loi de Finances 2017)</a:t>
            </a:r>
            <a:endParaRPr b="0" lang="fr-FR" sz="2400" spc="-1" strike="noStrike">
              <a:solidFill>
                <a:srgbClr val="000000"/>
              </a:solidFill>
              <a:latin typeface="Arial"/>
            </a:endParaRPr>
          </a:p>
        </p:txBody>
      </p:sp>
      <p:sp>
        <p:nvSpPr>
          <p:cNvPr id="185" name="ZoneTexte 5"/>
          <p:cNvSpPr/>
          <p:nvPr/>
        </p:nvSpPr>
        <p:spPr>
          <a:xfrm>
            <a:off x="448920" y="545400"/>
            <a:ext cx="8947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Un économiste franco-Suisse, Marc Chesney,  propose de taxer l’ensemble des transactions financières.</a:t>
            </a:r>
            <a:endParaRPr b="0" lang="fr-FR" sz="2400" spc="-1" strike="noStrike">
              <a:solidFill>
                <a:srgbClr val="000000"/>
              </a:solidFill>
              <a:latin typeface="Arial"/>
            </a:endParaRPr>
          </a:p>
        </p:txBody>
      </p:sp>
      <p:sp>
        <p:nvSpPr>
          <p:cNvPr id="186" name="ZoneTexte 6"/>
          <p:cNvSpPr/>
          <p:nvPr/>
        </p:nvSpPr>
        <p:spPr>
          <a:xfrm>
            <a:off x="460080" y="4892040"/>
            <a:ext cx="894708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 Seules certaines entreprises y perdraient : il s'agit des grandes banques qui utilisent le trading à haute fréquence et qui passent de nombreux ordres. </a:t>
            </a:r>
            <a:r>
              <a:rPr b="0" lang="fr-FR" sz="2400" spc="-1" strike="noStrike">
                <a:solidFill>
                  <a:srgbClr val="ff0000"/>
                </a:solidFill>
                <a:latin typeface="Script MT Bold"/>
              </a:rPr>
              <a:t>Mais toutes les autres gagneraient au change</a:t>
            </a:r>
            <a:r>
              <a:rPr b="0" lang="fr-FR" sz="2400" spc="-1" strike="noStrike">
                <a:solidFill>
                  <a:schemeClr val="dk1"/>
                </a:solidFill>
                <a:latin typeface="Script MT Bold"/>
              </a:rPr>
              <a:t> ».</a:t>
            </a:r>
            <a:endParaRPr b="0" lang="fr-FR" sz="2400" spc="-1" strike="noStrike">
              <a:solidFill>
                <a:srgbClr val="000000"/>
              </a:solidFill>
              <a:latin typeface="Arial"/>
            </a:endParaRPr>
          </a:p>
        </p:txBody>
      </p:sp>
      <p:sp>
        <p:nvSpPr>
          <p:cNvPr id="187" name="ZoneTexte 4"/>
          <p:cNvSpPr/>
          <p:nvPr/>
        </p:nvSpPr>
        <p:spPr>
          <a:xfrm>
            <a:off x="335520" y="0"/>
            <a:ext cx="8977320" cy="699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000" spc="-1" strike="noStrike">
                <a:solidFill>
                  <a:srgbClr val="0070c0"/>
                </a:solidFill>
                <a:latin typeface="Script MT Bold"/>
              </a:rPr>
              <a:t>2- Fait-on de l’’économie ?</a:t>
            </a:r>
            <a:endParaRPr b="0" lang="fr-FR" sz="40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49" dur="indefinite" restart="never" nodeType="tmRoot">
          <p:childTnLst>
            <p:seq>
              <p:cTn id="150" dur="indefinite" nodeType="mainSeq">
                <p:childTnLst>
                  <p:par>
                    <p:cTn id="151" fill="hold">
                      <p:stCondLst>
                        <p:cond delay="indefinite"/>
                      </p:stCondLst>
                      <p:childTnLst>
                        <p:par>
                          <p:cTn id="152" fill="hold">
                            <p:stCondLst>
                              <p:cond delay="0"/>
                            </p:stCondLst>
                            <p:childTnLst>
                              <p:par>
                                <p:cTn id="153" nodeType="clickEffect" fill="hold" presetClass="entr" presetID="1">
                                  <p:stCondLst>
                                    <p:cond delay="0"/>
                                  </p:stCondLst>
                                  <p:childTnLst>
                                    <p:set>
                                      <p:cBhvr>
                                        <p:cTn id="154" dur="1" fill="hold">
                                          <p:stCondLst>
                                            <p:cond delay="0"/>
                                          </p:stCondLst>
                                        </p:cTn>
                                        <p:tgtEl>
                                          <p:spTgt spid="184"/>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nodeType="clickEffect" fill="hold" presetClass="entr" presetID="1">
                                  <p:stCondLst>
                                    <p:cond delay="0"/>
                                  </p:stCondLst>
                                  <p:childTnLst>
                                    <p:set>
                                      <p:cBhvr>
                                        <p:cTn id="158"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ZoneTexte 16"/>
          <p:cNvSpPr/>
          <p:nvPr/>
        </p:nvSpPr>
        <p:spPr>
          <a:xfrm>
            <a:off x="2214000" y="256320"/>
            <a:ext cx="655956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2- Fait-on de l’’économie ?</a:t>
            </a:r>
            <a:endParaRPr b="0" lang="fr-FR" sz="3200" spc="-1" strike="noStrike">
              <a:solidFill>
                <a:srgbClr val="000000"/>
              </a:solidFill>
              <a:latin typeface="Arial"/>
            </a:endParaRPr>
          </a:p>
        </p:txBody>
      </p:sp>
      <p:sp>
        <p:nvSpPr>
          <p:cNvPr id="189" name="ZoneTexte 14"/>
          <p:cNvSpPr/>
          <p:nvPr/>
        </p:nvSpPr>
        <p:spPr>
          <a:xfrm>
            <a:off x="442440" y="3342240"/>
            <a:ext cx="9025560" cy="1797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La </a:t>
            </a:r>
            <a:r>
              <a:rPr b="0" lang="fr-FR" sz="2800" spc="-1" strike="noStrike" u="sng">
                <a:solidFill>
                  <a:schemeClr val="dk1"/>
                </a:solidFill>
                <a:uFillTx/>
                <a:latin typeface="Script MT Bold"/>
              </a:rPr>
              <a:t>nécessaire croissance des activités </a:t>
            </a:r>
            <a:r>
              <a:rPr b="0" lang="fr-FR" sz="2800" spc="-1" strike="noStrike">
                <a:solidFill>
                  <a:schemeClr val="dk1"/>
                </a:solidFill>
                <a:latin typeface="Script MT Bold"/>
              </a:rPr>
              <a:t>conduit à créer sans cesse de </a:t>
            </a:r>
            <a:r>
              <a:rPr b="0" lang="fr-FR" sz="2800" spc="-1" strike="noStrike" u="sng">
                <a:solidFill>
                  <a:schemeClr val="dk1"/>
                </a:solidFill>
                <a:uFillTx/>
                <a:latin typeface="Script MT Bold"/>
              </a:rPr>
              <a:t>nouveaux besoins non vitaux </a:t>
            </a:r>
            <a:r>
              <a:rPr b="0" lang="fr-FR" sz="2800" spc="-1" strike="noStrike">
                <a:solidFill>
                  <a:schemeClr val="dk1"/>
                </a:solidFill>
                <a:latin typeface="Script MT Bold"/>
              </a:rPr>
              <a:t>chez les individus, entrainant </a:t>
            </a:r>
            <a:r>
              <a:rPr b="0" lang="fr-FR" sz="2800" spc="-1" strike="noStrike" u="sng">
                <a:solidFill>
                  <a:schemeClr val="dk1"/>
                </a:solidFill>
                <a:uFillTx/>
                <a:latin typeface="Script MT Bold"/>
              </a:rPr>
              <a:t>l’épuisement des ressources </a:t>
            </a:r>
            <a:r>
              <a:rPr b="0" lang="fr-FR" sz="2800" spc="-1" strike="noStrike">
                <a:solidFill>
                  <a:schemeClr val="dk1"/>
                </a:solidFill>
                <a:latin typeface="Script MT Bold"/>
              </a:rPr>
              <a:t>ainsi que la </a:t>
            </a:r>
            <a:r>
              <a:rPr b="0" lang="fr-FR" sz="2800" spc="-1" strike="noStrike" u="sng">
                <a:solidFill>
                  <a:schemeClr val="dk1"/>
                </a:solidFill>
                <a:uFillTx/>
                <a:latin typeface="Script MT Bold"/>
              </a:rPr>
              <a:t>destruction de la planète.</a:t>
            </a:r>
            <a:endParaRPr b="0" lang="fr-FR" sz="2800" spc="-1" strike="noStrike">
              <a:solidFill>
                <a:srgbClr val="000000"/>
              </a:solidFill>
              <a:latin typeface="Arial"/>
            </a:endParaRPr>
          </a:p>
        </p:txBody>
      </p:sp>
      <p:sp>
        <p:nvSpPr>
          <p:cNvPr id="190" name="ZoneTexte 15"/>
          <p:cNvSpPr/>
          <p:nvPr/>
        </p:nvSpPr>
        <p:spPr>
          <a:xfrm>
            <a:off x="442440" y="5120640"/>
            <a:ext cx="924696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rPr>
              <a:t>Conclusion on ne fait pas de l’économie mais de la </a:t>
            </a:r>
            <a:r>
              <a:rPr b="1" lang="fr-FR" sz="2800" spc="-1" strike="noStrike" u="sng">
                <a:solidFill>
                  <a:srgbClr val="ff0000"/>
                </a:solidFill>
                <a:uFillTx/>
                <a:latin typeface="Script MT Bold"/>
              </a:rPr>
              <a:t>financiarisation des activités </a:t>
            </a:r>
            <a:r>
              <a:rPr b="0" lang="fr-FR" sz="2800" spc="-1" strike="noStrike">
                <a:solidFill>
                  <a:srgbClr val="0070c0"/>
                </a:solidFill>
                <a:latin typeface="Script MT Bold"/>
              </a:rPr>
              <a:t>dans le seul but d’enrichir une minorité.</a:t>
            </a:r>
            <a:endParaRPr b="0" lang="fr-FR" sz="2800" spc="-1" strike="noStrike">
              <a:solidFill>
                <a:srgbClr val="000000"/>
              </a:solidFill>
              <a:latin typeface="Arial"/>
            </a:endParaRPr>
          </a:p>
        </p:txBody>
      </p:sp>
      <p:sp>
        <p:nvSpPr>
          <p:cNvPr id="191" name="ZoneTexte 6"/>
          <p:cNvSpPr/>
          <p:nvPr/>
        </p:nvSpPr>
        <p:spPr>
          <a:xfrm>
            <a:off x="442440" y="1312200"/>
            <a:ext cx="883404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La </a:t>
            </a:r>
            <a:r>
              <a:rPr b="0" lang="fr-FR" sz="2800" spc="-1" strike="noStrike" u="sng">
                <a:solidFill>
                  <a:schemeClr val="dk1"/>
                </a:solidFill>
                <a:uFillTx/>
                <a:latin typeface="Script MT Bold"/>
              </a:rPr>
              <a:t>politique monétaire </a:t>
            </a:r>
            <a:r>
              <a:rPr b="0" lang="fr-FR" sz="2800" spc="-1" strike="noStrike">
                <a:solidFill>
                  <a:schemeClr val="dk1"/>
                </a:solidFill>
                <a:latin typeface="Script MT Bold"/>
              </a:rPr>
              <a:t>mise en place impose, on va le voir, </a:t>
            </a:r>
            <a:r>
              <a:rPr b="0" lang="fr-FR" sz="2800" spc="-1" strike="noStrike" u="sng">
                <a:solidFill>
                  <a:schemeClr val="dk1"/>
                </a:solidFill>
                <a:uFillTx/>
                <a:latin typeface="Script MT Bold"/>
              </a:rPr>
              <a:t>une croissance constante des activités</a:t>
            </a:r>
            <a:r>
              <a:rPr b="0" lang="fr-FR" sz="2800" spc="-1" strike="noStrike">
                <a:solidFill>
                  <a:schemeClr val="dk1"/>
                </a:solidFill>
                <a:latin typeface="Script MT Bold"/>
              </a:rPr>
              <a:t>.</a:t>
            </a:r>
            <a:endParaRPr b="0" lang="fr-FR" sz="2800" spc="-1" strike="noStrike">
              <a:solidFill>
                <a:srgbClr val="000000"/>
              </a:solidFill>
              <a:latin typeface="Arial"/>
            </a:endParaRPr>
          </a:p>
        </p:txBody>
      </p:sp>
      <p:sp>
        <p:nvSpPr>
          <p:cNvPr id="192" name="ZoneTexte 7"/>
          <p:cNvSpPr/>
          <p:nvPr/>
        </p:nvSpPr>
        <p:spPr>
          <a:xfrm>
            <a:off x="471960" y="2334600"/>
            <a:ext cx="892224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Le </a:t>
            </a:r>
            <a:r>
              <a:rPr b="0" lang="fr-FR" sz="2800" spc="-1" strike="noStrike" u="sng">
                <a:solidFill>
                  <a:schemeClr val="dk1"/>
                </a:solidFill>
                <a:uFillTx/>
                <a:latin typeface="Script MT Bold"/>
              </a:rPr>
              <a:t>but des activités </a:t>
            </a:r>
            <a:r>
              <a:rPr b="0" lang="fr-FR" sz="2800" spc="-1" strike="noStrike">
                <a:solidFill>
                  <a:schemeClr val="dk1"/>
                </a:solidFill>
                <a:latin typeface="Script MT Bold"/>
              </a:rPr>
              <a:t>est d’abord de </a:t>
            </a:r>
            <a:r>
              <a:rPr b="0" lang="fr-FR" sz="2800" spc="-1" strike="noStrike" u="sng">
                <a:solidFill>
                  <a:schemeClr val="dk1"/>
                </a:solidFill>
                <a:uFillTx/>
                <a:latin typeface="Script MT Bold"/>
              </a:rPr>
              <a:t>répondre aux besoins de la politique monétaire et non aux besoins des individus</a:t>
            </a:r>
            <a:r>
              <a:rPr b="0" lang="fr-FR" sz="2800" spc="-1" strike="noStrike">
                <a:solidFill>
                  <a:schemeClr val="dk1"/>
                </a:solidFill>
                <a:latin typeface="Script MT Bold"/>
              </a:rPr>
              <a:t>.</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59" dur="indefinite" restart="never" nodeType="tmRoot">
          <p:childTnLst>
            <p:seq>
              <p:cTn id="160" dur="indefinite" nodeType="mainSeq">
                <p:childTnLst>
                  <p:par>
                    <p:cTn id="161" fill="hold">
                      <p:stCondLst>
                        <p:cond delay="indefinite"/>
                      </p:stCondLst>
                      <p:childTnLst>
                        <p:par>
                          <p:cTn id="162" fill="hold">
                            <p:stCondLst>
                              <p:cond delay="0"/>
                            </p:stCondLst>
                            <p:childTnLst>
                              <p:par>
                                <p:cTn id="163" nodeType="clickEffect" fill="hold" presetClass="entr" presetID="1">
                                  <p:stCondLst>
                                    <p:cond delay="0"/>
                                  </p:stCondLst>
                                  <p:childTnLst>
                                    <p:set>
                                      <p:cBhvr>
                                        <p:cTn id="164" dur="1" fill="hold">
                                          <p:stCondLst>
                                            <p:cond delay="0"/>
                                          </p:stCondLst>
                                        </p:cTn>
                                        <p:tgtEl>
                                          <p:spTgt spid="191"/>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nodeType="clickEffect" fill="hold" presetClass="entr" presetID="1">
                                  <p:stCondLst>
                                    <p:cond delay="0"/>
                                  </p:stCondLst>
                                  <p:childTnLst>
                                    <p:set>
                                      <p:cBhvr>
                                        <p:cTn id="168" dur="1" fill="hold">
                                          <p:stCondLst>
                                            <p:cond delay="0"/>
                                          </p:stCondLst>
                                        </p:cTn>
                                        <p:tgtEl>
                                          <p:spTgt spid="192"/>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nodeType="clickEffect" fill="hold" presetClass="entr" presetID="1">
                                  <p:stCondLst>
                                    <p:cond delay="0"/>
                                  </p:stCondLst>
                                  <p:childTnLst>
                                    <p:set>
                                      <p:cBhvr>
                                        <p:cTn id="172" dur="1" fill="hold">
                                          <p:stCondLst>
                                            <p:cond delay="0"/>
                                          </p:stCondLst>
                                        </p:cTn>
                                        <p:tgtEl>
                                          <p:spTgt spid="189"/>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nodeType="clickEffect" fill="hold" presetClass="entr" presetID="1">
                                  <p:stCondLst>
                                    <p:cond delay="0"/>
                                  </p:stCondLst>
                                  <p:childTnLst>
                                    <p:set>
                                      <p:cBhvr>
                                        <p:cTn id="176"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194" name="ZoneTexte 4"/>
          <p:cNvSpPr/>
          <p:nvPr/>
        </p:nvSpPr>
        <p:spPr>
          <a:xfrm>
            <a:off x="595080" y="659160"/>
            <a:ext cx="8385120" cy="1430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400" spc="-1" strike="noStrike">
                <a:solidFill>
                  <a:srgbClr val="0070c0"/>
                </a:solidFill>
                <a:latin typeface="Script MT Bold"/>
              </a:rPr>
              <a:t>3- Usure : le cancer de toutes sociétés.</a:t>
            </a:r>
            <a:endParaRPr b="0" lang="fr-FR" sz="4400" spc="-1" strike="noStrike">
              <a:solidFill>
                <a:srgbClr val="000000"/>
              </a:solidFill>
              <a:latin typeface="Arial"/>
            </a:endParaRPr>
          </a:p>
        </p:txBody>
      </p:sp>
      <p:sp>
        <p:nvSpPr>
          <p:cNvPr id="195"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196"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pic>
        <p:nvPicPr>
          <p:cNvPr id="197" name="Picture 6" descr="Animal, Reptile, Serpent, Serpent"/>
          <p:cNvPicPr/>
          <p:nvPr/>
        </p:nvPicPr>
        <p:blipFill>
          <a:blip r:embed="rId1"/>
          <a:stretch/>
        </p:blipFill>
        <p:spPr>
          <a:xfrm>
            <a:off x="2333880" y="1915560"/>
            <a:ext cx="4995720" cy="398088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199" name="Rectangle 4"/>
          <p:cNvSpPr/>
          <p:nvPr/>
        </p:nvSpPr>
        <p:spPr>
          <a:xfrm>
            <a:off x="739080" y="2314800"/>
            <a:ext cx="880020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En Hébreu on utilise le terme</a:t>
            </a:r>
            <a:r>
              <a:rPr b="1" lang="fr-FR" sz="2800" spc="-1" strike="noStrike">
                <a:solidFill>
                  <a:schemeClr val="dk1"/>
                </a:solidFill>
                <a:latin typeface="Script MT Bold"/>
              </a:rPr>
              <a:t>"Nashak"</a:t>
            </a: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Script MT Bold"/>
              </a:rPr>
              <a:t>  </a:t>
            </a:r>
            <a:endParaRPr b="0" lang="fr-FR" sz="2800" spc="-1" strike="noStrike">
              <a:solidFill>
                <a:srgbClr val="000000"/>
              </a:solidFill>
              <a:latin typeface="Arial"/>
            </a:endParaRPr>
          </a:p>
        </p:txBody>
      </p:sp>
      <p:sp>
        <p:nvSpPr>
          <p:cNvPr id="200" name="Rectangle 5"/>
          <p:cNvSpPr/>
          <p:nvPr/>
        </p:nvSpPr>
        <p:spPr>
          <a:xfrm>
            <a:off x="739080" y="3959640"/>
            <a:ext cx="8079120" cy="2224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Guerre d' </a:t>
            </a:r>
            <a:r>
              <a:rPr b="1" lang="fr-FR" sz="2800" spc="-1" strike="noStrike">
                <a:solidFill>
                  <a:schemeClr val="dk1"/>
                </a:solidFill>
                <a:latin typeface="Script MT Bold"/>
              </a:rPr>
              <a:t>usure </a:t>
            </a:r>
            <a:r>
              <a:rPr b="0" lang="fr-FR" sz="2800" spc="-1" strike="noStrike">
                <a:solidFill>
                  <a:schemeClr val="dk1"/>
                </a:solidFill>
                <a:latin typeface="Script MT Bold"/>
              </a:rPr>
              <a:t> : guerre où chacun des adversaires s'efforce de fatiguer, d'amoindrir peu à peu les forces de l'autre.</a:t>
            </a: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01" name="Rectangle 6"/>
          <p:cNvSpPr/>
          <p:nvPr/>
        </p:nvSpPr>
        <p:spPr>
          <a:xfrm>
            <a:off x="739080" y="2898360"/>
            <a:ext cx="6725880" cy="1797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800" spc="-1" strike="noStrike">
                <a:solidFill>
                  <a:schemeClr val="dk1"/>
                </a:solidFill>
                <a:latin typeface="Script MT Bold"/>
              </a:rPr>
              <a:t>Nashak  signifie,</a:t>
            </a:r>
            <a:r>
              <a:rPr b="0" lang="fr-FR" sz="2800" spc="-1" strike="noStrike">
                <a:solidFill>
                  <a:schemeClr val="dk1"/>
                </a:solidFill>
                <a:latin typeface="Century Gothic"/>
              </a:rPr>
              <a:t> </a:t>
            </a:r>
            <a:r>
              <a:rPr b="0" lang="fr-FR" sz="2800" spc="-1" strike="noStrike">
                <a:solidFill>
                  <a:schemeClr val="dk1"/>
                </a:solidFill>
                <a:latin typeface="Script MT Bold"/>
              </a:rPr>
              <a:t>usure (prêter avec intérêt)  ou mordre ou morsure. </a:t>
            </a:r>
            <a:r>
              <a:rPr b="1" lang="fr-FR" sz="2800" spc="-1" strike="noStrike">
                <a:solidFill>
                  <a:schemeClr val="dk1"/>
                </a:solidFill>
                <a:latin typeface="Script MT Bold"/>
              </a:rPr>
              <a:t> </a:t>
            </a: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02" name="Rectangle 7"/>
          <p:cNvSpPr/>
          <p:nvPr/>
        </p:nvSpPr>
        <p:spPr>
          <a:xfrm>
            <a:off x="739080" y="5514120"/>
            <a:ext cx="821556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L’histoire du naufrage.</a:t>
            </a: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03" name="ZoneTexte 8"/>
          <p:cNvSpPr/>
          <p:nvPr/>
        </p:nvSpPr>
        <p:spPr>
          <a:xfrm>
            <a:off x="518760" y="468000"/>
            <a:ext cx="8188200" cy="1430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400" spc="-1" strike="noStrike">
                <a:solidFill>
                  <a:srgbClr val="0070c0"/>
                </a:solidFill>
                <a:latin typeface="Script MT Bold"/>
              </a:rPr>
              <a:t>3- Usure le cancer de toutes sociétés.</a:t>
            </a:r>
            <a:endParaRPr b="0" lang="fr-FR" sz="4400" spc="-1" strike="noStrike">
              <a:solidFill>
                <a:srgbClr val="000000"/>
              </a:solidFill>
              <a:latin typeface="Arial"/>
            </a:endParaRPr>
          </a:p>
        </p:txBody>
      </p:sp>
      <p:sp>
        <p:nvSpPr>
          <p:cNvPr id="204" name="Rectangle 9"/>
          <p:cNvSpPr/>
          <p:nvPr/>
        </p:nvSpPr>
        <p:spPr>
          <a:xfrm>
            <a:off x="716040" y="1248840"/>
            <a:ext cx="880020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L’usure désignait autrefois,  ce qu’on appelle aujourd’hui l’intérêt.</a:t>
            </a: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Script MT Bold"/>
              </a:rPr>
              <a:t>  </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77" dur="indefinite" restart="never" nodeType="tmRoot">
          <p:childTnLst>
            <p:seq>
              <p:cTn id="178" dur="indefinite" nodeType="mainSeq">
                <p:childTnLst>
                  <p:par>
                    <p:cTn id="179" fill="hold">
                      <p:stCondLst>
                        <p:cond delay="indefinite"/>
                      </p:stCondLst>
                      <p:childTnLst>
                        <p:par>
                          <p:cTn id="180" fill="hold">
                            <p:stCondLst>
                              <p:cond delay="0"/>
                            </p:stCondLst>
                            <p:childTnLst>
                              <p:par>
                                <p:cTn id="181" nodeType="clickEffect" fill="hold" presetClass="entr" presetID="1">
                                  <p:stCondLst>
                                    <p:cond delay="0"/>
                                  </p:stCondLst>
                                  <p:childTnLst>
                                    <p:set>
                                      <p:cBhvr>
                                        <p:cTn id="182" dur="1" fill="hold">
                                          <p:stCondLst>
                                            <p:cond delay="0"/>
                                          </p:stCondLst>
                                        </p:cTn>
                                        <p:tgtEl>
                                          <p:spTgt spid="204"/>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nodeType="clickEffect" fill="hold" presetClass="entr" presetID="1">
                                  <p:stCondLst>
                                    <p:cond delay="0"/>
                                  </p:stCondLst>
                                  <p:childTnLst>
                                    <p:set>
                                      <p:cBhvr>
                                        <p:cTn id="186" dur="1" fill="hold">
                                          <p:stCondLst>
                                            <p:cond delay="0"/>
                                          </p:stCondLst>
                                        </p:cTn>
                                        <p:tgtEl>
                                          <p:spTgt spid="199"/>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nodeType="clickEffect" fill="hold" presetClass="entr" presetID="1">
                                  <p:stCondLst>
                                    <p:cond delay="0"/>
                                  </p:stCondLst>
                                  <p:childTnLst>
                                    <p:set>
                                      <p:cBhvr>
                                        <p:cTn id="190" dur="1" fill="hold">
                                          <p:stCondLst>
                                            <p:cond delay="0"/>
                                          </p:stCondLst>
                                        </p:cTn>
                                        <p:tgtEl>
                                          <p:spTgt spid="201"/>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nodeType="clickEffect" fill="hold" presetClass="entr" presetID="1">
                                  <p:stCondLst>
                                    <p:cond delay="0"/>
                                  </p:stCondLst>
                                  <p:childTnLst>
                                    <p:set>
                                      <p:cBhvr>
                                        <p:cTn id="194" dur="1" fill="hold">
                                          <p:stCondLst>
                                            <p:cond delay="0"/>
                                          </p:stCondLst>
                                        </p:cTn>
                                        <p:tgtEl>
                                          <p:spTgt spid="200"/>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nodeType="clickEffect" fill="hold" presetClass="entr" presetID="1">
                                  <p:stCondLst>
                                    <p:cond delay="0"/>
                                  </p:stCondLst>
                                  <p:childTnLst>
                                    <p:set>
                                      <p:cBhvr>
                                        <p:cTn id="198"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5" name="Image 4" descr=""/>
          <p:cNvPicPr/>
          <p:nvPr/>
        </p:nvPicPr>
        <p:blipFill>
          <a:blip r:embed="rId1"/>
          <a:srcRect l="3968" t="25290" r="36049" b="42347"/>
          <a:stretch/>
        </p:blipFill>
        <p:spPr>
          <a:xfrm>
            <a:off x="693720" y="1806120"/>
            <a:ext cx="8492400" cy="3702960"/>
          </a:xfrm>
          <a:prstGeom prst="rect">
            <a:avLst/>
          </a:prstGeom>
          <a:ln w="9525">
            <a:noFill/>
          </a:ln>
        </p:spPr>
      </p:pic>
      <p:sp>
        <p:nvSpPr>
          <p:cNvPr id="206" name="ZoneTexte 3"/>
          <p:cNvSpPr/>
          <p:nvPr/>
        </p:nvSpPr>
        <p:spPr>
          <a:xfrm>
            <a:off x="1143720" y="303120"/>
            <a:ext cx="7288920" cy="1492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3- 1 Intérêts simples et intérêts composes.</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99" dur="indefinite" restart="never" nodeType="tmRoot">
          <p:childTnLst>
            <p:seq>
              <p:cTn id="200" dur="indefinite" nodeType="mainSeq">
                <p:childTnLst>
                  <p:par>
                    <p:cTn id="201" fill="hold">
                      <p:stCondLst>
                        <p:cond delay="indefinite"/>
                      </p:stCondLst>
                      <p:childTnLst>
                        <p:par>
                          <p:cTn id="202" fill="hold">
                            <p:stCondLst>
                              <p:cond delay="0"/>
                            </p:stCondLst>
                            <p:childTnLst>
                              <p:par>
                                <p:cTn id="203" nodeType="clickEffect" fill="hold" presetClass="entr" presetID="1">
                                  <p:stCondLst>
                                    <p:cond delay="0"/>
                                  </p:stCondLst>
                                  <p:childTnLst>
                                    <p:set>
                                      <p:cBhvr>
                                        <p:cTn id="204"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08" name="ZoneTexte 4"/>
          <p:cNvSpPr/>
          <p:nvPr/>
        </p:nvSpPr>
        <p:spPr>
          <a:xfrm>
            <a:off x="448200" y="4779360"/>
            <a:ext cx="8799480" cy="19796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Le milliardaire américain Warren Buffett considère que sa fortune vient essentiellement de la combinaison de trois éléments :</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 </a:t>
            </a:r>
            <a:r>
              <a:rPr b="0" lang="fr-FR" sz="2400" spc="-1" strike="noStrike">
                <a:solidFill>
                  <a:schemeClr val="dk1"/>
                </a:solidFill>
                <a:latin typeface="Script MT Bold"/>
              </a:rPr>
              <a:t>« vivre en Amérique, la chance et </a:t>
            </a:r>
            <a:r>
              <a:rPr b="0" lang="fr-FR" sz="2400" spc="-1" strike="noStrike">
                <a:solidFill>
                  <a:srgbClr val="ff0000"/>
                </a:solidFill>
                <a:latin typeface="Script MT Bold"/>
              </a:rPr>
              <a:t>les intérêts composés </a:t>
            </a:r>
            <a:r>
              <a:rPr b="0" lang="fr-FR" sz="2400" spc="-1" strike="noStrike">
                <a:solidFill>
                  <a:schemeClr val="dk1"/>
                </a:solidFill>
                <a:latin typeface="Script MT Bold"/>
              </a:rPr>
              <a:t>».</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09" name="ZoneTexte 5"/>
          <p:cNvSpPr/>
          <p:nvPr/>
        </p:nvSpPr>
        <p:spPr>
          <a:xfrm>
            <a:off x="412200" y="1062720"/>
            <a:ext cx="9193320" cy="3808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Pour maximiser l’efficacité des intérêts composés, il convient de jouer sur quatre principaux leviers :</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 </a:t>
            </a:r>
            <a:r>
              <a:rPr b="0" lang="fr-FR" sz="2400" spc="-1" strike="noStrike">
                <a:solidFill>
                  <a:schemeClr val="dk1"/>
                </a:solidFill>
                <a:latin typeface="Script MT Bold"/>
              </a:rPr>
              <a:t>- Soit le </a:t>
            </a:r>
            <a:r>
              <a:rPr b="1" lang="fr-FR" sz="2400" spc="-1" strike="noStrike">
                <a:solidFill>
                  <a:schemeClr val="dk1"/>
                </a:solidFill>
                <a:latin typeface="Script MT Bold"/>
              </a:rPr>
              <a:t>montant du capital </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 </a:t>
            </a:r>
            <a:r>
              <a:rPr b="0" lang="fr-FR" sz="2400" spc="-1" strike="noStrike">
                <a:solidFill>
                  <a:schemeClr val="dk1"/>
                </a:solidFill>
                <a:latin typeface="Script MT Bold"/>
              </a:rPr>
              <a:t>- Soit le </a:t>
            </a:r>
            <a:r>
              <a:rPr b="1" lang="fr-FR" sz="2400" spc="-1" strike="noStrike">
                <a:solidFill>
                  <a:schemeClr val="dk1"/>
                </a:solidFill>
                <a:latin typeface="Script MT Bold"/>
              </a:rPr>
              <a:t>taux d’intérêt</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 </a:t>
            </a:r>
            <a:r>
              <a:rPr b="0" lang="fr-FR" sz="2400" spc="-1" strike="noStrike">
                <a:solidFill>
                  <a:schemeClr val="dk1"/>
                </a:solidFill>
                <a:latin typeface="Script MT Bold"/>
              </a:rPr>
              <a:t>- Soit la </a:t>
            </a:r>
            <a:r>
              <a:rPr b="1" lang="fr-FR" sz="2400" spc="-1" strike="noStrike">
                <a:solidFill>
                  <a:schemeClr val="dk1"/>
                </a:solidFill>
                <a:latin typeface="Script MT Bold"/>
              </a:rPr>
              <a:t>fréquence de remboursement.</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 </a:t>
            </a:r>
            <a:r>
              <a:rPr b="0" lang="fr-FR" sz="2400" spc="-1" strike="noStrike">
                <a:solidFill>
                  <a:schemeClr val="dk1"/>
                </a:solidFill>
                <a:latin typeface="Script MT Bold"/>
              </a:rPr>
              <a:t>- Soit la </a:t>
            </a:r>
            <a:r>
              <a:rPr b="1" lang="fr-FR" sz="2400" spc="-1" strike="noStrike">
                <a:solidFill>
                  <a:schemeClr val="dk1"/>
                </a:solidFill>
                <a:latin typeface="Script MT Bold"/>
              </a:rPr>
              <a:t>durée du placement</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Ainsi, plus l’un de ces leviers est élevé, plus les intérêts composés seront importants. Réussir à jouer sur ces quatre leviers en même temps assurera un gain optimal et maximal.</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10" name="ZoneTexte 7"/>
          <p:cNvSpPr/>
          <p:nvPr/>
        </p:nvSpPr>
        <p:spPr>
          <a:xfrm>
            <a:off x="495720" y="315720"/>
            <a:ext cx="879948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3.2- Puissance de l’intérêt composé.</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205" dur="indefinite" restart="never" nodeType="tmRoot">
          <p:childTnLst>
            <p:seq>
              <p:cTn id="206" dur="indefinite" nodeType="mainSeq">
                <p:childTnLst>
                  <p:par>
                    <p:cTn id="207" fill="hold">
                      <p:stCondLst>
                        <p:cond delay="indefinite"/>
                      </p:stCondLst>
                      <p:childTnLst>
                        <p:par>
                          <p:cTn id="208" fill="hold">
                            <p:stCondLst>
                              <p:cond delay="0"/>
                            </p:stCondLst>
                            <p:childTnLst>
                              <p:par>
                                <p:cTn id="209" nodeType="clickEffect" fill="hold" presetClass="entr" presetID="1">
                                  <p:stCondLst>
                                    <p:cond delay="0"/>
                                  </p:stCondLst>
                                  <p:childTnLst>
                                    <p:set>
                                      <p:cBhvr>
                                        <p:cTn id="210" dur="1" fill="hold">
                                          <p:stCondLst>
                                            <p:cond delay="0"/>
                                          </p:stCondLst>
                                        </p:cTn>
                                        <p:tgtEl>
                                          <p:spTgt spid="209"/>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nodeType="clickEffect" fill="hold" presetClass="entr" presetID="1">
                                  <p:stCondLst>
                                    <p:cond delay="0"/>
                                  </p:stCondLst>
                                  <p:childTnLst>
                                    <p:set>
                                      <p:cBhvr>
                                        <p:cTn id="214"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12" name="Rectangle 4"/>
          <p:cNvSpPr/>
          <p:nvPr/>
        </p:nvSpPr>
        <p:spPr>
          <a:xfrm>
            <a:off x="477360" y="1512720"/>
            <a:ext cx="8800200" cy="1797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Un bon père de famille place </a:t>
            </a:r>
            <a:r>
              <a:rPr b="0" lang="fr-FR" sz="2800" spc="-1" strike="noStrike" u="sng">
                <a:solidFill>
                  <a:srgbClr val="ff0000"/>
                </a:solidFill>
                <a:uFillTx/>
                <a:latin typeface="Script MT Bold"/>
              </a:rPr>
              <a:t>1 gr d’or en l’an 0</a:t>
            </a:r>
            <a:r>
              <a:rPr b="0" lang="fr-FR" sz="2800" spc="-1" strike="noStrike">
                <a:solidFill>
                  <a:schemeClr val="dk1"/>
                </a:solidFill>
                <a:latin typeface="Script MT Bold"/>
              </a:rPr>
              <a:t>, avec pour consigne de ne jamais y toucher de générations en générations. De combien d’or dispose la génération actuelle (2022) ?</a:t>
            </a:r>
            <a:endParaRPr b="0" lang="fr-FR" sz="2800" spc="-1" strike="noStrike">
              <a:solidFill>
                <a:srgbClr val="000000"/>
              </a:solidFill>
              <a:latin typeface="Arial"/>
            </a:endParaRPr>
          </a:p>
        </p:txBody>
      </p:sp>
      <p:sp>
        <p:nvSpPr>
          <p:cNvPr id="213" name="Rectangle 5"/>
          <p:cNvSpPr/>
          <p:nvPr/>
        </p:nvSpPr>
        <p:spPr>
          <a:xfrm>
            <a:off x="518400" y="3080880"/>
            <a:ext cx="37141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Avec un taux de 3,21% </a:t>
            </a:r>
            <a:endParaRPr b="0" lang="fr-FR" sz="2800" spc="-1" strike="noStrike">
              <a:solidFill>
                <a:srgbClr val="000000"/>
              </a:solidFill>
              <a:latin typeface="Arial"/>
            </a:endParaRPr>
          </a:p>
        </p:txBody>
      </p:sp>
      <p:sp>
        <p:nvSpPr>
          <p:cNvPr id="214" name="Rectangle 6"/>
          <p:cNvSpPr/>
          <p:nvPr/>
        </p:nvSpPr>
        <p:spPr>
          <a:xfrm>
            <a:off x="558720" y="3759480"/>
            <a:ext cx="371412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Avec un taux de 4% </a:t>
            </a:r>
            <a:endParaRPr b="0" lang="fr-FR" sz="2800" spc="-1" strike="noStrike">
              <a:solidFill>
                <a:srgbClr val="000000"/>
              </a:solidFill>
              <a:latin typeface="Arial"/>
            </a:endParaRPr>
          </a:p>
        </p:txBody>
      </p:sp>
      <p:sp>
        <p:nvSpPr>
          <p:cNvPr id="215" name="Rectangle 7"/>
          <p:cNvSpPr/>
          <p:nvPr/>
        </p:nvSpPr>
        <p:spPr>
          <a:xfrm>
            <a:off x="633240" y="4391280"/>
            <a:ext cx="37141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Avec un taux de 4,5% </a:t>
            </a:r>
            <a:endParaRPr b="0" lang="fr-FR" sz="2800" spc="-1" strike="noStrike">
              <a:solidFill>
                <a:srgbClr val="000000"/>
              </a:solidFill>
              <a:latin typeface="Arial"/>
            </a:endParaRPr>
          </a:p>
        </p:txBody>
      </p:sp>
      <p:sp>
        <p:nvSpPr>
          <p:cNvPr id="216" name="Rectangle 8"/>
          <p:cNvSpPr/>
          <p:nvPr/>
        </p:nvSpPr>
        <p:spPr>
          <a:xfrm>
            <a:off x="4336920" y="3090600"/>
            <a:ext cx="489924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Wingdings"/>
              </a:rPr>
              <a:t></a:t>
            </a:r>
            <a:r>
              <a:rPr b="0" lang="fr-FR" sz="2800" spc="-1" strike="noStrike">
                <a:solidFill>
                  <a:schemeClr val="dk1"/>
                </a:solidFill>
                <a:latin typeface="Script MT Bold"/>
              </a:rPr>
              <a:t>  </a:t>
            </a:r>
            <a:r>
              <a:rPr b="0" lang="fr-FR" sz="2800" spc="-1" strike="noStrike">
                <a:solidFill>
                  <a:schemeClr val="dk1"/>
                </a:solidFill>
                <a:latin typeface="Script MT Bold"/>
              </a:rPr>
              <a:t>1 Terre  (5,972 *10^24 Kg)</a:t>
            </a:r>
            <a:endParaRPr b="0" lang="fr-FR" sz="2800" spc="-1" strike="noStrike">
              <a:solidFill>
                <a:srgbClr val="000000"/>
              </a:solidFill>
              <a:latin typeface="Arial"/>
            </a:endParaRPr>
          </a:p>
        </p:txBody>
      </p:sp>
      <p:sp>
        <p:nvSpPr>
          <p:cNvPr id="217" name="Rectangle 10"/>
          <p:cNvSpPr/>
          <p:nvPr/>
        </p:nvSpPr>
        <p:spPr>
          <a:xfrm>
            <a:off x="4321440" y="3771000"/>
            <a:ext cx="489924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Wingdings"/>
              </a:rPr>
              <a:t></a:t>
            </a:r>
            <a:r>
              <a:rPr b="0" lang="fr-FR" sz="2800" spc="-1" strike="noStrike">
                <a:solidFill>
                  <a:schemeClr val="dk1"/>
                </a:solidFill>
                <a:latin typeface="Script MT Bold"/>
              </a:rPr>
              <a:t>  </a:t>
            </a:r>
            <a:r>
              <a:rPr b="0" lang="fr-FR" sz="2800" spc="-1" strike="noStrike">
                <a:solidFill>
                  <a:schemeClr val="dk1"/>
                </a:solidFill>
                <a:latin typeface="Script MT Bold"/>
              </a:rPr>
              <a:t>4 812 000 Terres  </a:t>
            </a:r>
            <a:endParaRPr b="0" lang="fr-FR" sz="2800" spc="-1" strike="noStrike">
              <a:solidFill>
                <a:srgbClr val="000000"/>
              </a:solidFill>
              <a:latin typeface="Arial"/>
            </a:endParaRPr>
          </a:p>
        </p:txBody>
      </p:sp>
      <p:sp>
        <p:nvSpPr>
          <p:cNvPr id="218" name="Rectangle 11"/>
          <p:cNvSpPr/>
          <p:nvPr/>
        </p:nvSpPr>
        <p:spPr>
          <a:xfrm>
            <a:off x="4413960" y="4309560"/>
            <a:ext cx="489924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Wingdings"/>
              </a:rPr>
              <a:t></a:t>
            </a:r>
            <a:r>
              <a:rPr b="0" lang="fr-FR" sz="2800" spc="-1" strike="noStrike">
                <a:solidFill>
                  <a:schemeClr val="dk1"/>
                </a:solidFill>
                <a:latin typeface="Script MT Bold"/>
              </a:rPr>
              <a:t>  </a:t>
            </a:r>
            <a:r>
              <a:rPr b="0" lang="fr-FR" sz="2800" spc="-1" strike="noStrike">
                <a:solidFill>
                  <a:schemeClr val="dk1"/>
                </a:solidFill>
                <a:latin typeface="Script MT Bold"/>
              </a:rPr>
              <a:t>78 milliards de  Terres</a:t>
            </a:r>
            <a:endParaRPr b="0" lang="fr-FR" sz="2800" spc="-1" strike="noStrike">
              <a:solidFill>
                <a:srgbClr val="000000"/>
              </a:solidFill>
              <a:latin typeface="Arial"/>
            </a:endParaRPr>
          </a:p>
        </p:txBody>
      </p:sp>
      <p:sp>
        <p:nvSpPr>
          <p:cNvPr id="219" name="Rectangle 12"/>
          <p:cNvSpPr/>
          <p:nvPr/>
        </p:nvSpPr>
        <p:spPr>
          <a:xfrm>
            <a:off x="2745360" y="884160"/>
            <a:ext cx="362772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chemeClr val="dk1"/>
                </a:solidFill>
                <a:latin typeface="Script MT Bold"/>
              </a:rPr>
              <a:t>Un autre exemple</a:t>
            </a:r>
            <a:endParaRPr b="0" lang="fr-FR" sz="3200" spc="-1" strike="noStrike">
              <a:solidFill>
                <a:srgbClr val="000000"/>
              </a:solidFill>
              <a:latin typeface="Arial"/>
            </a:endParaRPr>
          </a:p>
        </p:txBody>
      </p:sp>
      <p:sp>
        <p:nvSpPr>
          <p:cNvPr id="220" name="ZoneTexte 13"/>
          <p:cNvSpPr/>
          <p:nvPr/>
        </p:nvSpPr>
        <p:spPr>
          <a:xfrm>
            <a:off x="523080" y="206640"/>
            <a:ext cx="879948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3.2- Puissance de l’intérêt composé.</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21" name="Rectangle 16"/>
          <p:cNvSpPr/>
          <p:nvPr/>
        </p:nvSpPr>
        <p:spPr>
          <a:xfrm>
            <a:off x="165600" y="5472720"/>
            <a:ext cx="944388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ff0000"/>
                </a:solidFill>
                <a:latin typeface="Script MT Bold"/>
              </a:rPr>
              <a:t>‘</a:t>
            </a:r>
            <a:r>
              <a:rPr b="0" i="1" lang="fr-FR" sz="2800" spc="-1" strike="noStrike">
                <a:solidFill>
                  <a:srgbClr val="ff0000"/>
                </a:solidFill>
                <a:latin typeface="Script MT Bold"/>
              </a:rPr>
              <a:t>’</a:t>
            </a:r>
            <a:r>
              <a:rPr b="0" i="1" lang="fr-FR" sz="2800" spc="-1" strike="noStrike">
                <a:solidFill>
                  <a:srgbClr val="ff0000"/>
                </a:solidFill>
                <a:latin typeface="Script MT Bold"/>
              </a:rPr>
              <a:t>Les intérêts composés, sont la plus grande force de l’univers !!! </a:t>
            </a:r>
            <a:r>
              <a:rPr b="0" lang="fr-FR" sz="2800" spc="-1" strike="noStrike">
                <a:solidFill>
                  <a:srgbClr val="ff0000"/>
                </a:solidFill>
                <a:latin typeface="Script MT Bold"/>
              </a:rPr>
              <a:t>‘’</a:t>
            </a:r>
            <a:endParaRPr b="0" lang="fr-FR" sz="2800" spc="-1" strike="noStrike">
              <a:solidFill>
                <a:srgbClr val="000000"/>
              </a:solidFill>
              <a:latin typeface="Arial"/>
            </a:endParaRPr>
          </a:p>
          <a:p>
            <a:pPr defTabSz="914400">
              <a:lnSpc>
                <a:spcPct val="100000"/>
              </a:lnSpc>
            </a:pPr>
            <a:r>
              <a:rPr b="0" lang="fr-FR" sz="2800" spc="-1" strike="noStrike">
                <a:solidFill>
                  <a:srgbClr val="ff0000"/>
                </a:solidFill>
                <a:latin typeface="Script MT Bold"/>
              </a:rPr>
              <a:t>	</a:t>
            </a:r>
            <a:r>
              <a:rPr b="0" lang="fr-FR" sz="2800" spc="-1" strike="noStrike">
                <a:solidFill>
                  <a:srgbClr val="ff0000"/>
                </a:solidFill>
                <a:latin typeface="Script MT Bold"/>
              </a:rPr>
              <a:t>	</a:t>
            </a:r>
            <a:r>
              <a:rPr b="0" lang="fr-FR" sz="2800" spc="-1" strike="noStrike">
                <a:solidFill>
                  <a:srgbClr val="ff0000"/>
                </a:solidFill>
                <a:latin typeface="Script MT Bold"/>
              </a:rPr>
              <a:t>	</a:t>
            </a:r>
            <a:r>
              <a:rPr b="0" lang="fr-FR" sz="2800" spc="-1" strike="noStrike">
                <a:solidFill>
                  <a:srgbClr val="ff0000"/>
                </a:solidFill>
                <a:latin typeface="Script MT Bold"/>
              </a:rPr>
              <a:t>	</a:t>
            </a:r>
            <a:r>
              <a:rPr b="0" lang="fr-FR" sz="2800" spc="-1" strike="noStrike">
                <a:solidFill>
                  <a:srgbClr val="ff0000"/>
                </a:solidFill>
                <a:latin typeface="Script MT Bold"/>
              </a:rPr>
              <a:t>	</a:t>
            </a:r>
            <a:r>
              <a:rPr b="0" lang="fr-FR" sz="2800" spc="-1" strike="noStrike">
                <a:solidFill>
                  <a:srgbClr val="ff0000"/>
                </a:solidFill>
                <a:latin typeface="Script MT Bold"/>
              </a:rPr>
              <a:t>	</a:t>
            </a:r>
            <a:endParaRPr b="0" lang="fr-FR" sz="2800" spc="-1" strike="noStrike">
              <a:solidFill>
                <a:srgbClr val="000000"/>
              </a:solidFill>
              <a:latin typeface="Arial"/>
            </a:endParaRPr>
          </a:p>
        </p:txBody>
      </p:sp>
      <p:sp>
        <p:nvSpPr>
          <p:cNvPr id="222" name="Rectangle 17"/>
          <p:cNvSpPr/>
          <p:nvPr/>
        </p:nvSpPr>
        <p:spPr>
          <a:xfrm>
            <a:off x="532440" y="6100560"/>
            <a:ext cx="903456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ff0000"/>
                </a:solidFill>
                <a:latin typeface="Script MT Bold"/>
              </a:rPr>
              <a:t> </a:t>
            </a:r>
            <a:r>
              <a:rPr b="0" lang="fr-FR" sz="2800" spc="-1" strike="noStrike">
                <a:solidFill>
                  <a:srgbClr val="ff0000"/>
                </a:solidFill>
                <a:latin typeface="Script MT Bold"/>
              </a:rPr>
              <a:t>	</a:t>
            </a:r>
            <a:r>
              <a:rPr b="0" lang="fr-FR" sz="2800" spc="-1" strike="noStrike">
                <a:solidFill>
                  <a:srgbClr val="ff0000"/>
                </a:solidFill>
                <a:latin typeface="Script MT Bold"/>
              </a:rPr>
              <a:t>	</a:t>
            </a:r>
            <a:r>
              <a:rPr b="0" lang="fr-FR" sz="2800" spc="-1" strike="noStrike">
                <a:solidFill>
                  <a:srgbClr val="ff0000"/>
                </a:solidFill>
                <a:latin typeface="Script MT Bold"/>
              </a:rPr>
              <a:t>	</a:t>
            </a:r>
            <a:r>
              <a:rPr b="0" lang="fr-FR" sz="2800" spc="-1" strike="noStrike">
                <a:solidFill>
                  <a:srgbClr val="ff0000"/>
                </a:solidFill>
                <a:latin typeface="Script MT Bold"/>
              </a:rPr>
              <a:t>	</a:t>
            </a:r>
            <a:r>
              <a:rPr b="0" lang="fr-FR" sz="2800" spc="-1" strike="noStrike">
                <a:solidFill>
                  <a:srgbClr val="ff0000"/>
                </a:solidFill>
                <a:latin typeface="Script MT Bold"/>
              </a:rPr>
              <a:t>	</a:t>
            </a:r>
            <a:r>
              <a:rPr b="0" lang="fr-FR" sz="2800" spc="-1" strike="noStrike">
                <a:solidFill>
                  <a:srgbClr val="ff0000"/>
                </a:solidFill>
                <a:latin typeface="Script MT Bold"/>
              </a:rPr>
              <a:t>	</a:t>
            </a:r>
            <a:r>
              <a:rPr b="0" lang="fr-FR" sz="2800" spc="-1" strike="noStrike">
                <a:solidFill>
                  <a:srgbClr val="ff0000"/>
                </a:solidFill>
                <a:latin typeface="Script MT Bold"/>
              </a:rPr>
              <a:t>	</a:t>
            </a:r>
            <a:r>
              <a:rPr b="0" i="1" lang="fr-FR" sz="2800" spc="-1" strike="noStrike">
                <a:solidFill>
                  <a:srgbClr val="ff0000"/>
                </a:solidFill>
                <a:latin typeface="Script MT Bold"/>
              </a:rPr>
              <a:t>Albert Einstein</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215" dur="indefinite" restart="never" nodeType="tmRoot">
          <p:childTnLst>
            <p:seq>
              <p:cTn id="216" dur="indefinite" nodeType="mainSeq">
                <p:childTnLst>
                  <p:par>
                    <p:cTn id="217" fill="hold">
                      <p:stCondLst>
                        <p:cond delay="indefinite"/>
                      </p:stCondLst>
                      <p:childTnLst>
                        <p:par>
                          <p:cTn id="218" fill="hold">
                            <p:stCondLst>
                              <p:cond delay="0"/>
                            </p:stCondLst>
                            <p:childTnLst>
                              <p:par>
                                <p:cTn id="219" nodeType="clickEffect" fill="hold" presetClass="entr" presetID="1">
                                  <p:stCondLst>
                                    <p:cond delay="0"/>
                                  </p:stCondLst>
                                  <p:childTnLst>
                                    <p:set>
                                      <p:cBhvr>
                                        <p:cTn id="220" dur="1" fill="hold">
                                          <p:stCondLst>
                                            <p:cond delay="0"/>
                                          </p:stCondLst>
                                        </p:cTn>
                                        <p:tgtEl>
                                          <p:spTgt spid="212"/>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nodeType="clickEffect" fill="hold" presetClass="entr" presetID="1">
                                  <p:stCondLst>
                                    <p:cond delay="0"/>
                                  </p:stCondLst>
                                  <p:childTnLst>
                                    <p:set>
                                      <p:cBhvr>
                                        <p:cTn id="224" dur="1" fill="hold">
                                          <p:stCondLst>
                                            <p:cond delay="0"/>
                                          </p:stCondLst>
                                        </p:cTn>
                                        <p:tgtEl>
                                          <p:spTgt spid="213"/>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nodeType="clickEffect" fill="hold" presetClass="entr" presetID="1">
                                  <p:stCondLst>
                                    <p:cond delay="0"/>
                                  </p:stCondLst>
                                  <p:childTnLst>
                                    <p:set>
                                      <p:cBhvr>
                                        <p:cTn id="228" dur="1" fill="hold">
                                          <p:stCondLst>
                                            <p:cond delay="0"/>
                                          </p:stCondLst>
                                        </p:cTn>
                                        <p:tgtEl>
                                          <p:spTgt spid="216"/>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nodeType="clickEffect" fill="hold" presetClass="entr" presetID="1">
                                  <p:stCondLst>
                                    <p:cond delay="0"/>
                                  </p:stCondLst>
                                  <p:childTnLst>
                                    <p:set>
                                      <p:cBhvr>
                                        <p:cTn id="232" dur="1" fill="hold">
                                          <p:stCondLst>
                                            <p:cond delay="0"/>
                                          </p:stCondLst>
                                        </p:cTn>
                                        <p:tgtEl>
                                          <p:spTgt spid="214"/>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nodeType="clickEffect" fill="hold" presetClass="entr" presetID="22" presetSubtype="8">
                                  <p:stCondLst>
                                    <p:cond delay="0"/>
                                  </p:stCondLst>
                                  <p:childTnLst>
                                    <p:set>
                                      <p:cBhvr>
                                        <p:cTn id="236" dur="1" fill="hold">
                                          <p:stCondLst>
                                            <p:cond delay="0"/>
                                          </p:stCondLst>
                                        </p:cTn>
                                        <p:tgtEl>
                                          <p:spTgt spid="217"/>
                                        </p:tgtEl>
                                        <p:attrNameLst>
                                          <p:attrName>style.visibility</p:attrName>
                                        </p:attrNameLst>
                                      </p:cBhvr>
                                      <p:to>
                                        <p:strVal val="visible"/>
                                      </p:to>
                                    </p:set>
                                    <p:animEffect filter="wipe(left)" transition="in">
                                      <p:cBhvr additive="repl">
                                        <p:cTn id="237" dur="500"/>
                                        <p:tgtEl>
                                          <p:spTgt spid="217"/>
                                        </p:tgtEl>
                                      </p:cBhvr>
                                    </p:animEffect>
                                  </p:childTnLst>
                                </p:cTn>
                              </p:par>
                            </p:childTnLst>
                          </p:cTn>
                        </p:par>
                      </p:childTnLst>
                    </p:cTn>
                  </p:par>
                  <p:par>
                    <p:cTn id="238" fill="hold">
                      <p:stCondLst>
                        <p:cond delay="indefinite"/>
                      </p:stCondLst>
                      <p:childTnLst>
                        <p:par>
                          <p:cTn id="239" fill="hold">
                            <p:stCondLst>
                              <p:cond delay="0"/>
                            </p:stCondLst>
                            <p:childTnLst>
                              <p:par>
                                <p:cTn id="240" nodeType="clickEffect" fill="hold" presetClass="entr" presetID="1">
                                  <p:stCondLst>
                                    <p:cond delay="0"/>
                                  </p:stCondLst>
                                  <p:childTnLst>
                                    <p:set>
                                      <p:cBhvr>
                                        <p:cTn id="241" dur="1" fill="hold">
                                          <p:stCondLst>
                                            <p:cond delay="0"/>
                                          </p:stCondLst>
                                        </p:cTn>
                                        <p:tgtEl>
                                          <p:spTgt spid="215"/>
                                        </p:tgtEl>
                                        <p:attrNameLst>
                                          <p:attrName>style.visibility</p:attrName>
                                        </p:attrNameLst>
                                      </p:cBhvr>
                                      <p:to>
                                        <p:strVal val="visible"/>
                                      </p:to>
                                    </p:set>
                                  </p:childTnLst>
                                </p:cTn>
                              </p:par>
                            </p:childTnLst>
                          </p:cTn>
                        </p:par>
                      </p:childTnLst>
                    </p:cTn>
                  </p:par>
                  <p:par>
                    <p:cTn id="242" fill="hold">
                      <p:stCondLst>
                        <p:cond delay="indefinite"/>
                      </p:stCondLst>
                      <p:childTnLst>
                        <p:par>
                          <p:cTn id="243" fill="hold">
                            <p:stCondLst>
                              <p:cond delay="0"/>
                            </p:stCondLst>
                            <p:childTnLst>
                              <p:par>
                                <p:cTn id="244" nodeType="clickEffect" fill="hold" presetClass="entr" presetID="22" presetSubtype="8">
                                  <p:stCondLst>
                                    <p:cond delay="0"/>
                                  </p:stCondLst>
                                  <p:childTnLst>
                                    <p:set>
                                      <p:cBhvr>
                                        <p:cTn id="245" dur="1" fill="hold">
                                          <p:stCondLst>
                                            <p:cond delay="0"/>
                                          </p:stCondLst>
                                        </p:cTn>
                                        <p:tgtEl>
                                          <p:spTgt spid="218"/>
                                        </p:tgtEl>
                                        <p:attrNameLst>
                                          <p:attrName>style.visibility</p:attrName>
                                        </p:attrNameLst>
                                      </p:cBhvr>
                                      <p:to>
                                        <p:strVal val="visible"/>
                                      </p:to>
                                    </p:set>
                                    <p:animEffect filter="wipe(left)" transition="in">
                                      <p:cBhvr additive="repl">
                                        <p:cTn id="246" dur="500"/>
                                        <p:tgtEl>
                                          <p:spTgt spid="218"/>
                                        </p:tgtEl>
                                      </p:cBhvr>
                                    </p:animEffect>
                                  </p:childTnLst>
                                </p:cTn>
                              </p:par>
                            </p:childTnLst>
                          </p:cTn>
                        </p:par>
                      </p:childTnLst>
                    </p:cTn>
                  </p:par>
                  <p:par>
                    <p:cTn id="247" fill="hold">
                      <p:stCondLst>
                        <p:cond delay="indefinite"/>
                      </p:stCondLst>
                      <p:childTnLst>
                        <p:par>
                          <p:cTn id="248" fill="hold">
                            <p:stCondLst>
                              <p:cond delay="0"/>
                            </p:stCondLst>
                            <p:childTnLst>
                              <p:par>
                                <p:cTn id="249" nodeType="clickEffect" fill="hold" presetClass="entr" presetID="1">
                                  <p:stCondLst>
                                    <p:cond delay="0"/>
                                  </p:stCondLst>
                                  <p:childTnLst>
                                    <p:set>
                                      <p:cBhvr>
                                        <p:cTn id="250" dur="1" fill="hold">
                                          <p:stCondLst>
                                            <p:cond delay="0"/>
                                          </p:stCondLst>
                                        </p:cTn>
                                        <p:tgtEl>
                                          <p:spTgt spid="221"/>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nodeType="clickEffect" fill="hold" presetClass="entr" presetID="1">
                                  <p:stCondLst>
                                    <p:cond delay="0"/>
                                  </p:stCondLst>
                                  <p:childTnLst>
                                    <p:set>
                                      <p:cBhvr>
                                        <p:cTn id="254"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ZoneTexte 16"/>
          <p:cNvSpPr/>
          <p:nvPr/>
        </p:nvSpPr>
        <p:spPr>
          <a:xfrm>
            <a:off x="313920" y="2665440"/>
            <a:ext cx="922536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800" spc="-1" strike="noStrike">
                <a:solidFill>
                  <a:srgbClr val="0070c0"/>
                </a:solidFill>
                <a:latin typeface="Script MT Bold"/>
              </a:rPr>
              <a:t>-1- Pour en finir avec l’obscurantisme.</a:t>
            </a:r>
            <a:endParaRPr b="0" lang="fr-FR" sz="4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24" name="ZoneTexte 5"/>
          <p:cNvSpPr/>
          <p:nvPr/>
        </p:nvSpPr>
        <p:spPr>
          <a:xfrm>
            <a:off x="896760" y="2023200"/>
            <a:ext cx="8350920" cy="1308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000" spc="-1" strike="noStrike">
                <a:solidFill>
                  <a:srgbClr val="0070c0"/>
                </a:solidFill>
                <a:latin typeface="Script MT Bold"/>
              </a:rPr>
              <a:t>L’usure le cancer de toutes sociétés …</a:t>
            </a:r>
            <a:endParaRPr b="0" lang="fr-FR" sz="4000" spc="-1" strike="noStrike">
              <a:solidFill>
                <a:srgbClr val="000000"/>
              </a:solidFill>
              <a:latin typeface="Arial"/>
            </a:endParaRPr>
          </a:p>
        </p:txBody>
      </p:sp>
      <p:sp>
        <p:nvSpPr>
          <p:cNvPr id="225" name="ZoneTexte 3"/>
          <p:cNvSpPr/>
          <p:nvPr/>
        </p:nvSpPr>
        <p:spPr>
          <a:xfrm>
            <a:off x="366120" y="3429000"/>
            <a:ext cx="9173520" cy="1308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000" spc="-1" strike="noStrike">
                <a:solidFill>
                  <a:srgbClr val="0070c0"/>
                </a:solidFill>
                <a:latin typeface="Script MT Bold"/>
              </a:rPr>
              <a:t>Mais aussi l’arme secrète d’une minorité …</a:t>
            </a:r>
            <a:endParaRPr b="0" lang="fr-FR" sz="40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255" dur="indefinite" restart="never" nodeType="tmRoot">
          <p:childTnLst>
            <p:seq>
              <p:cTn id="256" dur="indefinite" nodeType="mainSeq">
                <p:childTnLst>
                  <p:par>
                    <p:cTn id="257" fill="hold">
                      <p:stCondLst>
                        <p:cond delay="indefinite"/>
                      </p:stCondLst>
                      <p:childTnLst>
                        <p:par>
                          <p:cTn id="258" fill="hold">
                            <p:stCondLst>
                              <p:cond delay="0"/>
                            </p:stCondLst>
                            <p:childTnLst>
                              <p:par>
                                <p:cTn id="259" nodeType="clickEffect" fill="hold" presetClass="entr" presetID="1">
                                  <p:stCondLst>
                                    <p:cond delay="0"/>
                                  </p:stCondLst>
                                  <p:childTnLst>
                                    <p:set>
                                      <p:cBhvr>
                                        <p:cTn id="260" dur="1" fill="hold">
                                          <p:stCondLst>
                                            <p:cond delay="0"/>
                                          </p:stCondLst>
                                        </p:cTn>
                                        <p:tgtEl>
                                          <p:spTgt spid="224"/>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nodeType="clickEffect" fill="hold" presetClass="entr" presetID="1">
                                  <p:stCondLst>
                                    <p:cond delay="0"/>
                                  </p:stCondLst>
                                  <p:childTnLst>
                                    <p:set>
                                      <p:cBhvr>
                                        <p:cTn id="264"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27" name="ZoneTexte 5"/>
          <p:cNvSpPr/>
          <p:nvPr/>
        </p:nvSpPr>
        <p:spPr>
          <a:xfrm>
            <a:off x="776880" y="1798200"/>
            <a:ext cx="8350920" cy="3746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000" spc="-1" strike="noStrike">
                <a:solidFill>
                  <a:srgbClr val="0070c0"/>
                </a:solidFill>
                <a:latin typeface="Script MT Bold"/>
              </a:rPr>
              <a:t>Il y a deux manières de conquérir et d'asservir une nation, l'une est par les armes, l'autre est par la dette.</a:t>
            </a:r>
            <a:endParaRPr b="0" lang="fr-FR" sz="4000" spc="-1" strike="noStrike">
              <a:solidFill>
                <a:srgbClr val="000000"/>
              </a:solidFill>
              <a:latin typeface="Arial"/>
            </a:endParaRPr>
          </a:p>
          <a:p>
            <a:pPr defTabSz="914400">
              <a:lnSpc>
                <a:spcPct val="100000"/>
              </a:lnSpc>
            </a:pPr>
            <a:endParaRPr b="0" lang="fr-FR" sz="4000" spc="-1" strike="noStrike">
              <a:solidFill>
                <a:srgbClr val="000000"/>
              </a:solidFill>
              <a:latin typeface="Arial"/>
            </a:endParaRPr>
          </a:p>
          <a:p>
            <a:pPr defTabSz="914400">
              <a:lnSpc>
                <a:spcPct val="100000"/>
              </a:lnSpc>
            </a:pPr>
            <a:r>
              <a:rPr b="0" lang="fr-FR" sz="4000" spc="-1" strike="noStrike">
                <a:solidFill>
                  <a:srgbClr val="0070c0"/>
                </a:solidFill>
                <a:latin typeface="Script MT Bold"/>
              </a:rPr>
              <a:t>John Adams (1735-1826)</a:t>
            </a:r>
            <a:endParaRPr b="0" lang="fr-FR" sz="40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ZoneTexte 9"/>
          <p:cNvSpPr/>
          <p:nvPr/>
        </p:nvSpPr>
        <p:spPr>
          <a:xfrm>
            <a:off x="1739880" y="2677680"/>
            <a:ext cx="6108480" cy="759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400" spc="-1" strike="noStrike">
                <a:solidFill>
                  <a:srgbClr val="0070c0"/>
                </a:solidFill>
                <a:latin typeface="Script MT Bold"/>
              </a:rPr>
              <a:t>4 – Un peu d’histoire.</a:t>
            </a:r>
            <a:endParaRPr b="0" lang="fr-FR" sz="44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30" name="ZoneTexte 4"/>
          <p:cNvSpPr/>
          <p:nvPr/>
        </p:nvSpPr>
        <p:spPr>
          <a:xfrm>
            <a:off x="460440" y="931320"/>
            <a:ext cx="8905320" cy="3381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David Graeber dans son ouvrage « Dette : 5000 ans d’histoire » montre que dans l’antiquité , dès 3000 ans avant JC, trois fléaux coexistaient :--Les guerres de conquêtes</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 </a:t>
            </a:r>
            <a:r>
              <a:rPr b="0" lang="fr-FR" sz="2400" spc="-1" strike="noStrike">
                <a:solidFill>
                  <a:schemeClr val="dk1"/>
                </a:solidFill>
                <a:latin typeface="Script MT Bold"/>
              </a:rPr>
              <a:t>-La dette </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-L’esclavage. </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Les esclaves étant issus des vaincus des conquêtes et des paysans ne pouvant rembourser leurs dettes.  Ce qui a permis aux communautés de se muer en royaumes et les royaumes en empires. (Babylonien, Perse, Grec, Romain)</a:t>
            </a:r>
            <a:endParaRPr b="0" lang="fr-FR" sz="2400" spc="-1" strike="noStrike">
              <a:solidFill>
                <a:srgbClr val="000000"/>
              </a:solidFill>
              <a:latin typeface="Arial"/>
            </a:endParaRPr>
          </a:p>
        </p:txBody>
      </p:sp>
      <p:sp>
        <p:nvSpPr>
          <p:cNvPr id="231" name="ZoneTexte 8"/>
          <p:cNvSpPr/>
          <p:nvPr/>
        </p:nvSpPr>
        <p:spPr>
          <a:xfrm>
            <a:off x="460440" y="4347720"/>
            <a:ext cx="879948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Dans quelques cas, l’esclavage pour dette a provoqué la révolution. À Mégare (Grèce), des révolutionnaires ont pris le pouvoir et, non contents de déclarer illégal le prêt à intérêt, ils l’ont fait rétroactivement : Ils ont contraint les créanciers à restituer tous les intérêts qu’ils avaient reçus dans le passé.</a:t>
            </a:r>
            <a:endParaRPr b="0" lang="fr-FR" sz="2400" spc="-1" strike="noStrike">
              <a:solidFill>
                <a:srgbClr val="000000"/>
              </a:solidFill>
              <a:latin typeface="Arial"/>
            </a:endParaRPr>
          </a:p>
        </p:txBody>
      </p:sp>
      <p:sp>
        <p:nvSpPr>
          <p:cNvPr id="232" name="ZoneTexte 5"/>
          <p:cNvSpPr/>
          <p:nvPr/>
        </p:nvSpPr>
        <p:spPr>
          <a:xfrm>
            <a:off x="633600" y="275400"/>
            <a:ext cx="879948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4.1- L’antiquité (3000 à 800 avant J.C.)</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265" dur="indefinite" restart="never" nodeType="tmRoot">
          <p:childTnLst>
            <p:seq>
              <p:cTn id="266" dur="indefinite" nodeType="mainSeq">
                <p:childTnLst>
                  <p:par>
                    <p:cTn id="267" fill="hold">
                      <p:stCondLst>
                        <p:cond delay="indefinite"/>
                      </p:stCondLst>
                      <p:childTnLst>
                        <p:par>
                          <p:cTn id="268" fill="hold">
                            <p:stCondLst>
                              <p:cond delay="0"/>
                            </p:stCondLst>
                            <p:childTnLst>
                              <p:par>
                                <p:cTn id="269" nodeType="clickEffect" fill="hold" presetClass="entr" presetID="1">
                                  <p:stCondLst>
                                    <p:cond delay="0"/>
                                  </p:stCondLst>
                                  <p:childTnLst>
                                    <p:set>
                                      <p:cBhvr>
                                        <p:cTn id="270" dur="1" fill="hold">
                                          <p:stCondLst>
                                            <p:cond delay="0"/>
                                          </p:stCondLst>
                                        </p:cTn>
                                        <p:tgtEl>
                                          <p:spTgt spid="230"/>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nodeType="clickEffect" fill="hold" presetClass="entr" presetID="1">
                                  <p:stCondLst>
                                    <p:cond delay="0"/>
                                  </p:stCondLst>
                                  <p:childTnLst>
                                    <p:set>
                                      <p:cBhvr>
                                        <p:cTn id="274"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34" name="ZoneTexte 4"/>
          <p:cNvSpPr/>
          <p:nvPr/>
        </p:nvSpPr>
        <p:spPr>
          <a:xfrm>
            <a:off x="552960" y="1428480"/>
            <a:ext cx="8799480" cy="3078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Les rois babyloniens à partir de 1761 av JC effaçaient les dettes à la fête du Nouvel An, célébrée au printemps, ils supervisaient le rituel du « bris des tablettes », c’est-à-dire des dettes archivées, et rétablissaient ainsi l’équilibre économique de la société.</a:t>
            </a: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35" name="ZoneTexte 7"/>
          <p:cNvSpPr/>
          <p:nvPr/>
        </p:nvSpPr>
        <p:spPr>
          <a:xfrm>
            <a:off x="432360" y="239760"/>
            <a:ext cx="879948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4.1- L’antiquité (3000 à 800 avant J.C.)</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36" name="ZoneTexte 6"/>
          <p:cNvSpPr/>
          <p:nvPr/>
        </p:nvSpPr>
        <p:spPr>
          <a:xfrm>
            <a:off x="552960" y="3952800"/>
            <a:ext cx="8799480" cy="2651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Les personnes détenues comme gages de la dette étaient libérées et pouvaient regagner leurs familles. D’autres débiteurs recouvraient le droit de cultiver leurs terres habituelles, affranchies de toutes les dettes qui avaient pu s’accumuler.</a:t>
            </a: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275" dur="indefinite" restart="never" nodeType="tmRoot">
          <p:childTnLst>
            <p:seq>
              <p:cTn id="276" dur="indefinite" nodeType="mainSeq">
                <p:childTnLst>
                  <p:par>
                    <p:cTn id="277" fill="hold">
                      <p:stCondLst>
                        <p:cond delay="indefinite"/>
                      </p:stCondLst>
                      <p:childTnLst>
                        <p:par>
                          <p:cTn id="278" fill="hold">
                            <p:stCondLst>
                              <p:cond delay="0"/>
                            </p:stCondLst>
                            <p:childTnLst>
                              <p:par>
                                <p:cTn id="279" nodeType="clickEffect" fill="hold" presetClass="entr" presetID="1">
                                  <p:stCondLst>
                                    <p:cond delay="0"/>
                                  </p:stCondLst>
                                  <p:childTnLst>
                                    <p:set>
                                      <p:cBhvr>
                                        <p:cTn id="280" dur="1" fill="hold">
                                          <p:stCondLst>
                                            <p:cond delay="0"/>
                                          </p:stCondLst>
                                        </p:cTn>
                                        <p:tgtEl>
                                          <p:spTgt spid="234"/>
                                        </p:tgtEl>
                                        <p:attrNameLst>
                                          <p:attrName>style.visibility</p:attrName>
                                        </p:attrNameLst>
                                      </p:cBhvr>
                                      <p:to>
                                        <p:strVal val="visible"/>
                                      </p:to>
                                    </p:set>
                                  </p:childTnLst>
                                </p:cTn>
                              </p:par>
                            </p:childTnLst>
                          </p:cTn>
                        </p:par>
                      </p:childTnLst>
                    </p:cTn>
                  </p:par>
                  <p:par>
                    <p:cTn id="281" fill="hold">
                      <p:stCondLst>
                        <p:cond delay="indefinite"/>
                      </p:stCondLst>
                      <p:childTnLst>
                        <p:par>
                          <p:cTn id="282" fill="hold">
                            <p:stCondLst>
                              <p:cond delay="0"/>
                            </p:stCondLst>
                            <p:childTnLst>
                              <p:par>
                                <p:cTn id="283" nodeType="clickEffect" fill="hold" presetClass="entr" presetID="1">
                                  <p:stCondLst>
                                    <p:cond delay="0"/>
                                  </p:stCondLst>
                                  <p:childTnLst>
                                    <p:set>
                                      <p:cBhvr>
                                        <p:cTn id="284"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38" name="ZoneTexte 4"/>
          <p:cNvSpPr/>
          <p:nvPr/>
        </p:nvSpPr>
        <p:spPr>
          <a:xfrm>
            <a:off x="564480" y="1455840"/>
            <a:ext cx="8799480" cy="1797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Selon Moses Finley, grand spécialiste de l’Antiquité, « </a:t>
            </a:r>
            <a:r>
              <a:rPr b="0" i="1" lang="fr-FR" sz="2800" spc="-1" strike="noStrike">
                <a:solidFill>
                  <a:schemeClr val="dk1"/>
                </a:solidFill>
                <a:latin typeface="Script MT Bold"/>
              </a:rPr>
              <a:t>Tous les mouvements révolutionnaires du monde antique ont eu le même programme : annulation des dettes et redistribution des terres</a:t>
            </a:r>
            <a:r>
              <a:rPr b="0" lang="fr-FR" sz="2800" spc="-1" strike="noStrike">
                <a:solidFill>
                  <a:schemeClr val="dk1"/>
                </a:solidFill>
                <a:latin typeface="Script MT Bold"/>
              </a:rPr>
              <a:t>. »</a:t>
            </a:r>
            <a:endParaRPr b="0" lang="fr-FR" sz="2800" spc="-1" strike="noStrike">
              <a:solidFill>
                <a:srgbClr val="000000"/>
              </a:solidFill>
              <a:latin typeface="Arial"/>
            </a:endParaRPr>
          </a:p>
        </p:txBody>
      </p:sp>
      <p:sp>
        <p:nvSpPr>
          <p:cNvPr id="239" name="ZoneTexte 7"/>
          <p:cNvSpPr/>
          <p:nvPr/>
        </p:nvSpPr>
        <p:spPr>
          <a:xfrm>
            <a:off x="432360" y="239760"/>
            <a:ext cx="879948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4.1- L’antiquité (3000 à 800 avant J.C.)</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40" name="ZoneTexte 9"/>
          <p:cNvSpPr/>
          <p:nvPr/>
        </p:nvSpPr>
        <p:spPr>
          <a:xfrm>
            <a:off x="552960" y="3586320"/>
            <a:ext cx="8799480" cy="3078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Daid Greaber fait remarquer que l’Égypte (2650-716 av. J.-C.) offre un contraste intéressant, puisque, pendant l’essentiel de son histoire, elle a fait en sorte d’éviter totalement le développement du prêt à intérêt. Il note « </a:t>
            </a:r>
            <a:r>
              <a:rPr b="0" i="1" lang="fr-FR" sz="2800" spc="-1" strike="noStrike">
                <a:solidFill>
                  <a:schemeClr val="dk1"/>
                </a:solidFill>
                <a:latin typeface="Script MT Bold"/>
              </a:rPr>
              <a:t>qu’elle était extraordinairement riche, à l’aune des critères antiques. </a:t>
            </a:r>
            <a:r>
              <a:rPr b="0" lang="fr-FR" sz="2800" spc="-1" strike="noStrike">
                <a:solidFill>
                  <a:schemeClr val="dk1"/>
                </a:solidFill>
                <a:latin typeface="Script MT Bold"/>
              </a:rPr>
              <a:t>»</a:t>
            </a: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285" dur="indefinite" restart="never" nodeType="tmRoot">
          <p:childTnLst>
            <p:seq>
              <p:cTn id="286" dur="indefinite" nodeType="mainSeq">
                <p:childTnLst>
                  <p:par>
                    <p:cTn id="287" fill="hold">
                      <p:stCondLst>
                        <p:cond delay="indefinite"/>
                      </p:stCondLst>
                      <p:childTnLst>
                        <p:par>
                          <p:cTn id="288" fill="hold">
                            <p:stCondLst>
                              <p:cond delay="0"/>
                            </p:stCondLst>
                            <p:childTnLst>
                              <p:par>
                                <p:cTn id="289" nodeType="clickEffect" fill="hold" presetClass="entr" presetID="1">
                                  <p:stCondLst>
                                    <p:cond delay="0"/>
                                  </p:stCondLst>
                                  <p:childTnLst>
                                    <p:set>
                                      <p:cBhvr>
                                        <p:cTn id="290" dur="1" fill="hold">
                                          <p:stCondLst>
                                            <p:cond delay="0"/>
                                          </p:stCondLst>
                                        </p:cTn>
                                        <p:tgtEl>
                                          <p:spTgt spid="238"/>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nodeType="clickEffect" fill="hold" presetClass="entr" presetID="1">
                                  <p:stCondLst>
                                    <p:cond delay="0"/>
                                  </p:stCondLst>
                                  <p:childTnLst>
                                    <p:set>
                                      <p:cBhvr>
                                        <p:cTn id="294"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42" name="ZoneTexte 8"/>
          <p:cNvSpPr/>
          <p:nvPr/>
        </p:nvSpPr>
        <p:spPr>
          <a:xfrm>
            <a:off x="483120" y="227160"/>
            <a:ext cx="879948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4.2- L’âge axial (800 avant J.C, 600après J.C )</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43" name="ZoneTexte 9"/>
          <p:cNvSpPr/>
          <p:nvPr/>
        </p:nvSpPr>
        <p:spPr>
          <a:xfrm>
            <a:off x="483120" y="1452960"/>
            <a:ext cx="8799480" cy="1613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Cette période est caractérisée par l’émergence simultanée et  partout d’un courant de pensées éthiques, philosophiques et religieuses.</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44" name="ZoneTexte 10"/>
          <p:cNvSpPr/>
          <p:nvPr/>
        </p:nvSpPr>
        <p:spPr>
          <a:xfrm>
            <a:off x="583560" y="2478240"/>
            <a:ext cx="8799480" cy="1613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En Chine :</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Lao Tseu </a:t>
            </a:r>
            <a:r>
              <a:rPr b="0" lang="fr-FR" sz="2400" spc="-1" strike="noStrike">
                <a:solidFill>
                  <a:schemeClr val="dk1"/>
                </a:solidFill>
                <a:latin typeface="Script MT Bold"/>
              </a:rPr>
              <a:t>	</a:t>
            </a:r>
            <a:r>
              <a:rPr b="0" lang="fr-FR" sz="2400" spc="-1" strike="noStrike">
                <a:solidFill>
                  <a:schemeClr val="dk1"/>
                </a:solidFill>
                <a:latin typeface="Script MT Bold"/>
              </a:rPr>
              <a:t>vers 600 avant J.C.</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Confucius </a:t>
            </a:r>
            <a:r>
              <a:rPr b="0" lang="fr-FR" sz="2400" spc="-1" strike="noStrike">
                <a:solidFill>
                  <a:schemeClr val="dk1"/>
                </a:solidFill>
                <a:latin typeface="Script MT Bold"/>
              </a:rPr>
              <a:t>	</a:t>
            </a:r>
            <a:r>
              <a:rPr b="0" lang="fr-FR" sz="2400" spc="-1" strike="noStrike">
                <a:solidFill>
                  <a:schemeClr val="dk1"/>
                </a:solidFill>
                <a:latin typeface="Script MT Bold"/>
              </a:rPr>
              <a:t>551 – 479 avant J.C.</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45" name="ZoneTexte 11"/>
          <p:cNvSpPr/>
          <p:nvPr/>
        </p:nvSpPr>
        <p:spPr>
          <a:xfrm>
            <a:off x="522360" y="3786120"/>
            <a:ext cx="8799480" cy="1613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En Inde :</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Mahavira (Jaïnisme) </a:t>
            </a:r>
            <a:r>
              <a:rPr b="0" lang="fr-FR" sz="2400" spc="-1" strike="noStrike">
                <a:solidFill>
                  <a:schemeClr val="dk1"/>
                </a:solidFill>
                <a:latin typeface="Script MT Bold"/>
              </a:rPr>
              <a:t>	</a:t>
            </a:r>
            <a:r>
              <a:rPr b="0" lang="fr-FR" sz="2400" spc="-1" strike="noStrike">
                <a:solidFill>
                  <a:schemeClr val="dk1"/>
                </a:solidFill>
                <a:latin typeface="Script MT Bold"/>
              </a:rPr>
              <a:t>579-527 avant J.C.</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Bouddha  </a:t>
            </a:r>
            <a:r>
              <a:rPr b="0" lang="fr-FR" sz="2400" spc="-1" strike="noStrike">
                <a:solidFill>
                  <a:schemeClr val="dk1"/>
                </a:solidFill>
                <a:latin typeface="Script MT Bold"/>
              </a:rPr>
              <a:t>	</a:t>
            </a:r>
            <a:r>
              <a:rPr b="0" lang="fr-FR" sz="2400" spc="-1" strike="noStrike">
                <a:solidFill>
                  <a:schemeClr val="dk1"/>
                </a:solidFill>
                <a:latin typeface="Script MT Bold"/>
              </a:rPr>
              <a:t>vers 558 – 491 avant J.C.</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46" name="ZoneTexte 12"/>
          <p:cNvSpPr/>
          <p:nvPr/>
        </p:nvSpPr>
        <p:spPr>
          <a:xfrm>
            <a:off x="552960" y="4990680"/>
            <a:ext cx="8799480" cy="1613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En Perse (Iran) :</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Zarathoustra </a:t>
            </a:r>
            <a:r>
              <a:rPr b="0" lang="fr-FR" sz="2400" spc="-1" strike="noStrike">
                <a:solidFill>
                  <a:schemeClr val="dk1"/>
                </a:solidFill>
                <a:latin typeface="Script MT Bold"/>
              </a:rPr>
              <a:t>	</a:t>
            </a:r>
            <a:r>
              <a:rPr b="0" lang="fr-FR" sz="2400" spc="-1" strike="noStrike">
                <a:solidFill>
                  <a:schemeClr val="dk1"/>
                </a:solidFill>
                <a:latin typeface="Script MT Bold"/>
              </a:rPr>
              <a:t>environ 1000-600 avant J.C.</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Cirus le Grand  </a:t>
            </a:r>
            <a:r>
              <a:rPr b="0" lang="fr-FR" sz="2400" spc="-1" strike="noStrike">
                <a:solidFill>
                  <a:schemeClr val="dk1"/>
                </a:solidFill>
                <a:latin typeface="Script MT Bold"/>
              </a:rPr>
              <a:t>	</a:t>
            </a:r>
            <a:r>
              <a:rPr b="0" lang="fr-FR" sz="2400" spc="-1" strike="noStrike">
                <a:solidFill>
                  <a:schemeClr val="dk1"/>
                </a:solidFill>
                <a:latin typeface="Script MT Bold"/>
              </a:rPr>
              <a:t>600 – 530 avant J.C.</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47" name="ZoneTexte 7"/>
          <p:cNvSpPr/>
          <p:nvPr/>
        </p:nvSpPr>
        <p:spPr>
          <a:xfrm>
            <a:off x="483120" y="900360"/>
            <a:ext cx="9215280" cy="124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Le terme </a:t>
            </a:r>
            <a:r>
              <a:rPr b="1" lang="fr-FR" sz="2400" spc="-1" strike="noStrike">
                <a:solidFill>
                  <a:schemeClr val="dk1"/>
                </a:solidFill>
                <a:latin typeface="Script MT Bold"/>
              </a:rPr>
              <a:t>« âge axial »</a:t>
            </a:r>
            <a:r>
              <a:rPr b="0" lang="fr-FR" sz="2400" spc="-1" strike="noStrike">
                <a:solidFill>
                  <a:schemeClr val="dk1"/>
                </a:solidFill>
                <a:latin typeface="Script MT Bold"/>
              </a:rPr>
              <a:t> vient du philosophe allemand </a:t>
            </a:r>
            <a:r>
              <a:rPr b="1" lang="fr-FR" sz="2400" spc="-1" strike="noStrike">
                <a:solidFill>
                  <a:schemeClr val="dk1"/>
                </a:solidFill>
                <a:latin typeface="Script MT Bold"/>
              </a:rPr>
              <a:t>Karl Jaspers</a:t>
            </a:r>
            <a:r>
              <a:rPr b="0" lang="fr-FR" sz="2400" spc="-1" strike="noStrike">
                <a:solidFill>
                  <a:schemeClr val="dk1"/>
                </a:solidFill>
                <a:latin typeface="Script MT Bold"/>
              </a:rPr>
              <a:t>(1949).</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295" dur="indefinite" restart="never" nodeType="tmRoot">
          <p:childTnLst>
            <p:seq>
              <p:cTn id="296" dur="indefinite" nodeType="mainSeq">
                <p:childTnLst>
                  <p:par>
                    <p:cTn id="297" fill="hold">
                      <p:stCondLst>
                        <p:cond delay="indefinite"/>
                      </p:stCondLst>
                      <p:childTnLst>
                        <p:par>
                          <p:cTn id="298" fill="hold">
                            <p:stCondLst>
                              <p:cond delay="0"/>
                            </p:stCondLst>
                            <p:childTnLst>
                              <p:par>
                                <p:cTn id="299" nodeType="clickEffect" fill="hold" presetClass="entr" presetID="1">
                                  <p:stCondLst>
                                    <p:cond delay="0"/>
                                  </p:stCondLst>
                                  <p:childTnLst>
                                    <p:set>
                                      <p:cBhvr>
                                        <p:cTn id="300" dur="1" fill="hold">
                                          <p:stCondLst>
                                            <p:cond delay="0"/>
                                          </p:stCondLst>
                                        </p:cTn>
                                        <p:tgtEl>
                                          <p:spTgt spid="247"/>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nodeType="clickEffect" fill="hold" presetClass="entr" presetID="1">
                                  <p:stCondLst>
                                    <p:cond delay="0"/>
                                  </p:stCondLst>
                                  <p:childTnLst>
                                    <p:set>
                                      <p:cBhvr>
                                        <p:cTn id="304" dur="1" fill="hold">
                                          <p:stCondLst>
                                            <p:cond delay="0"/>
                                          </p:stCondLst>
                                        </p:cTn>
                                        <p:tgtEl>
                                          <p:spTgt spid="243"/>
                                        </p:tgtEl>
                                        <p:attrNameLst>
                                          <p:attrName>style.visibility</p:attrName>
                                        </p:attrNameLst>
                                      </p:cBhvr>
                                      <p:to>
                                        <p:strVal val="visible"/>
                                      </p:to>
                                    </p:set>
                                  </p:childTnLst>
                                </p:cTn>
                              </p:par>
                            </p:childTnLst>
                          </p:cTn>
                        </p:par>
                      </p:childTnLst>
                    </p:cTn>
                  </p:par>
                  <p:par>
                    <p:cTn id="305" fill="hold">
                      <p:stCondLst>
                        <p:cond delay="indefinite"/>
                      </p:stCondLst>
                      <p:childTnLst>
                        <p:par>
                          <p:cTn id="306" fill="hold">
                            <p:stCondLst>
                              <p:cond delay="0"/>
                            </p:stCondLst>
                            <p:childTnLst>
                              <p:par>
                                <p:cTn id="307" nodeType="clickEffect" fill="hold" presetClass="entr" presetID="1">
                                  <p:stCondLst>
                                    <p:cond delay="0"/>
                                  </p:stCondLst>
                                  <p:childTnLst>
                                    <p:set>
                                      <p:cBhvr>
                                        <p:cTn id="308" dur="1" fill="hold">
                                          <p:stCondLst>
                                            <p:cond delay="0"/>
                                          </p:stCondLst>
                                        </p:cTn>
                                        <p:tgtEl>
                                          <p:spTgt spid="244"/>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nodeType="clickEffect" fill="hold" presetClass="entr" presetID="1">
                                  <p:stCondLst>
                                    <p:cond delay="0"/>
                                  </p:stCondLst>
                                  <p:childTnLst>
                                    <p:set>
                                      <p:cBhvr>
                                        <p:cTn id="312" dur="1" fill="hold">
                                          <p:stCondLst>
                                            <p:cond delay="0"/>
                                          </p:stCondLst>
                                        </p:cTn>
                                        <p:tgtEl>
                                          <p:spTgt spid="245"/>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nodeType="clickEffect" fill="hold" presetClass="entr" presetID="1">
                                  <p:stCondLst>
                                    <p:cond delay="0"/>
                                  </p:stCondLst>
                                  <p:childTnLst>
                                    <p:set>
                                      <p:cBhvr>
                                        <p:cTn id="316"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49" name="ZoneTexte 8"/>
          <p:cNvSpPr/>
          <p:nvPr/>
        </p:nvSpPr>
        <p:spPr>
          <a:xfrm>
            <a:off x="483120" y="227160"/>
            <a:ext cx="879948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4.2- L’âge axial (800 avant J.C, 600après J.C )</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50" name="ZoneTexte 10"/>
          <p:cNvSpPr/>
          <p:nvPr/>
        </p:nvSpPr>
        <p:spPr>
          <a:xfrm>
            <a:off x="535320" y="1413360"/>
            <a:ext cx="8799480" cy="234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En Grèce :</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Pythagore </a:t>
            </a:r>
            <a:r>
              <a:rPr b="0" lang="fr-FR" sz="2400" spc="-1" strike="noStrike">
                <a:solidFill>
                  <a:schemeClr val="dk1"/>
                </a:solidFill>
                <a:latin typeface="Script MT Bold"/>
              </a:rPr>
              <a:t>	</a:t>
            </a:r>
            <a:r>
              <a:rPr b="0" lang="fr-FR" sz="2400" spc="-1" strike="noStrike">
                <a:solidFill>
                  <a:schemeClr val="dk1"/>
                </a:solidFill>
                <a:latin typeface="Script MT Bold"/>
              </a:rPr>
              <a:t>570-495 avant J.C.</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Héraclite </a:t>
            </a:r>
            <a:r>
              <a:rPr b="0" lang="fr-FR" sz="2400" spc="-1" strike="noStrike">
                <a:solidFill>
                  <a:schemeClr val="dk1"/>
                </a:solidFill>
                <a:latin typeface="Script MT Bold"/>
              </a:rPr>
              <a:t>	</a:t>
            </a:r>
            <a:r>
              <a:rPr b="0" lang="fr-FR" sz="2400" spc="-1" strike="noStrike">
                <a:solidFill>
                  <a:schemeClr val="dk1"/>
                </a:solidFill>
                <a:latin typeface="Script MT Bold"/>
              </a:rPr>
              <a:t>535 – 475 avant J.C.</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Parménide </a:t>
            </a:r>
            <a:r>
              <a:rPr b="0" lang="fr-FR" sz="2400" spc="-1" strike="noStrike">
                <a:solidFill>
                  <a:schemeClr val="dk1"/>
                </a:solidFill>
                <a:latin typeface="Script MT Bold"/>
              </a:rPr>
              <a:t>	</a:t>
            </a:r>
            <a:r>
              <a:rPr b="0" lang="fr-FR" sz="2400" spc="-1" strike="noStrike">
                <a:solidFill>
                  <a:schemeClr val="dk1"/>
                </a:solidFill>
                <a:latin typeface="Script MT Bold"/>
              </a:rPr>
              <a:t>début 5° siècle avant J.C.</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Socrate </a:t>
            </a:r>
            <a:r>
              <a:rPr b="0" lang="fr-FR" sz="2400" spc="-1" strike="noStrike">
                <a:solidFill>
                  <a:schemeClr val="dk1"/>
                </a:solidFill>
                <a:latin typeface="Script MT Bold"/>
              </a:rPr>
              <a:t>	</a:t>
            </a:r>
            <a:r>
              <a:rPr b="0" lang="fr-FR" sz="2400" spc="-1" strike="noStrike">
                <a:solidFill>
                  <a:schemeClr val="dk1"/>
                </a:solidFill>
                <a:latin typeface="Script MT Bold"/>
              </a:rPr>
              <a:t>469-399 avant J.C.</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51" name="ZoneTexte 11"/>
          <p:cNvSpPr/>
          <p:nvPr/>
        </p:nvSpPr>
        <p:spPr>
          <a:xfrm>
            <a:off x="509760" y="3432600"/>
            <a:ext cx="8799480" cy="1613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Au Proche Orient:</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Jérémie </a:t>
            </a:r>
            <a:r>
              <a:rPr b="0" lang="fr-FR" sz="2400" spc="-1" strike="noStrike">
                <a:solidFill>
                  <a:schemeClr val="dk1"/>
                </a:solidFill>
                <a:latin typeface="Script MT Bold"/>
              </a:rPr>
              <a:t>	</a:t>
            </a:r>
            <a:r>
              <a:rPr b="0" lang="fr-FR" sz="2400" spc="-1" strike="noStrike">
                <a:solidFill>
                  <a:schemeClr val="dk1"/>
                </a:solidFill>
                <a:latin typeface="Script MT Bold"/>
              </a:rPr>
              <a:t>650-570avant J.C.</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Ezéchiel </a:t>
            </a:r>
            <a:r>
              <a:rPr b="0" lang="fr-FR" sz="2400" spc="-1" strike="noStrike">
                <a:solidFill>
                  <a:schemeClr val="dk1"/>
                </a:solidFill>
                <a:latin typeface="Script MT Bold"/>
              </a:rPr>
              <a:t>	</a:t>
            </a:r>
            <a:r>
              <a:rPr b="0" lang="fr-FR" sz="2400" spc="-1" strike="noStrike">
                <a:solidFill>
                  <a:schemeClr val="dk1"/>
                </a:solidFill>
                <a:latin typeface="Script MT Bold"/>
              </a:rPr>
              <a:t>593 – 571 avant J.C.</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317" dur="indefinite" restart="never" nodeType="tmRoot">
          <p:childTnLst>
            <p:seq>
              <p:cTn id="318" dur="indefinite" nodeType="mainSeq">
                <p:childTnLst>
                  <p:par>
                    <p:cTn id="319" fill="hold">
                      <p:stCondLst>
                        <p:cond delay="indefinite"/>
                      </p:stCondLst>
                      <p:childTnLst>
                        <p:par>
                          <p:cTn id="320" fill="hold">
                            <p:stCondLst>
                              <p:cond delay="0"/>
                            </p:stCondLst>
                            <p:childTnLst>
                              <p:par>
                                <p:cTn id="321" nodeType="clickEffect" fill="hold" presetClass="entr" presetID="1">
                                  <p:stCondLst>
                                    <p:cond delay="0"/>
                                  </p:stCondLst>
                                  <p:childTnLst>
                                    <p:set>
                                      <p:cBhvr>
                                        <p:cTn id="322" dur="1" fill="hold">
                                          <p:stCondLst>
                                            <p:cond delay="0"/>
                                          </p:stCondLst>
                                        </p:cTn>
                                        <p:tgtEl>
                                          <p:spTgt spid="250"/>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nodeType="clickEffect" fill="hold" presetClass="entr" presetID="1">
                                  <p:stCondLst>
                                    <p:cond delay="0"/>
                                  </p:stCondLst>
                                  <p:childTnLst>
                                    <p:set>
                                      <p:cBhvr>
                                        <p:cTn id="326"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53" name="ZoneTexte 2"/>
          <p:cNvSpPr/>
          <p:nvPr/>
        </p:nvSpPr>
        <p:spPr>
          <a:xfrm>
            <a:off x="483120" y="227160"/>
            <a:ext cx="879948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4.2- L’âge axial (800 avant J.C, 600après J.C )</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54" name="ZoneTexte 3"/>
          <p:cNvSpPr/>
          <p:nvPr/>
        </p:nvSpPr>
        <p:spPr>
          <a:xfrm>
            <a:off x="422280" y="1247760"/>
            <a:ext cx="8799480" cy="124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La spiritualité de l’âge axial s’est bâtie sur un socle de matérialisme et d’immoralité. (Guerre, esclavage, usure)</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55" name="ZoneTexte 4"/>
          <p:cNvSpPr/>
          <p:nvPr/>
        </p:nvSpPr>
        <p:spPr>
          <a:xfrm>
            <a:off x="535320" y="2560320"/>
            <a:ext cx="8799480" cy="1613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Durant cette période on a assisté à un mouvement de va et vient, d’attaques et de ripostes entre les anciennes pratiques et la nouvelle vision.</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56" name="ZoneTexte 5"/>
          <p:cNvSpPr/>
          <p:nvPr/>
        </p:nvSpPr>
        <p:spPr>
          <a:xfrm>
            <a:off x="520560" y="3902400"/>
            <a:ext cx="879948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Partout où les nouvelles pratiques se sont- enracinées, les choses ont commencé à changer. Les guerres sont devenues moins brutales et moins fréquentes. L’esclavage s’est évanoui en tant qu’institution et les nouvelles autorités religieuses ont commencé à s’attaquer sérieusement à la désagrégation sociale créée par l’usure. (David Greaber)</a:t>
            </a:r>
            <a:endParaRPr b="0" lang="fr-FR" sz="24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327" dur="indefinite" restart="never" nodeType="tmRoot">
          <p:childTnLst>
            <p:seq>
              <p:cTn id="328" dur="indefinite" nodeType="mainSeq">
                <p:childTnLst>
                  <p:par>
                    <p:cTn id="329" fill="hold">
                      <p:stCondLst>
                        <p:cond delay="indefinite"/>
                      </p:stCondLst>
                      <p:childTnLst>
                        <p:par>
                          <p:cTn id="330" fill="hold">
                            <p:stCondLst>
                              <p:cond delay="0"/>
                            </p:stCondLst>
                            <p:childTnLst>
                              <p:par>
                                <p:cTn id="331" nodeType="clickEffect" fill="hold" presetClass="entr" presetID="1">
                                  <p:stCondLst>
                                    <p:cond delay="0"/>
                                  </p:stCondLst>
                                  <p:childTnLst>
                                    <p:set>
                                      <p:cBhvr>
                                        <p:cTn id="332" dur="1" fill="hold">
                                          <p:stCondLst>
                                            <p:cond delay="0"/>
                                          </p:stCondLst>
                                        </p:cTn>
                                        <p:tgtEl>
                                          <p:spTgt spid="254"/>
                                        </p:tgtEl>
                                        <p:attrNameLst>
                                          <p:attrName>style.visibility</p:attrName>
                                        </p:attrNameLst>
                                      </p:cBhvr>
                                      <p:to>
                                        <p:strVal val="visible"/>
                                      </p:to>
                                    </p:set>
                                  </p:childTnLst>
                                </p:cTn>
                              </p:par>
                            </p:childTnLst>
                          </p:cTn>
                        </p:par>
                      </p:childTnLst>
                    </p:cTn>
                  </p:par>
                  <p:par>
                    <p:cTn id="333" fill="hold">
                      <p:stCondLst>
                        <p:cond delay="indefinite"/>
                      </p:stCondLst>
                      <p:childTnLst>
                        <p:par>
                          <p:cTn id="334" fill="hold">
                            <p:stCondLst>
                              <p:cond delay="0"/>
                            </p:stCondLst>
                            <p:childTnLst>
                              <p:par>
                                <p:cTn id="335" nodeType="clickEffect" fill="hold" presetClass="entr" presetID="1">
                                  <p:stCondLst>
                                    <p:cond delay="0"/>
                                  </p:stCondLst>
                                  <p:childTnLst>
                                    <p:set>
                                      <p:cBhvr>
                                        <p:cTn id="336" dur="1" fill="hold">
                                          <p:stCondLst>
                                            <p:cond delay="0"/>
                                          </p:stCondLst>
                                        </p:cTn>
                                        <p:tgtEl>
                                          <p:spTgt spid="255"/>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nodeType="clickEffect" fill="hold" presetClass="entr" presetID="1">
                                  <p:stCondLst>
                                    <p:cond delay="0"/>
                                  </p:stCondLst>
                                  <p:childTnLst>
                                    <p:set>
                                      <p:cBhvr>
                                        <p:cTn id="340"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58" name="ZoneTexte 4"/>
          <p:cNvSpPr/>
          <p:nvPr/>
        </p:nvSpPr>
        <p:spPr>
          <a:xfrm>
            <a:off x="422280" y="1247760"/>
            <a:ext cx="3697200" cy="882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Le christianisme :</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59" name="ZoneTexte 6"/>
          <p:cNvSpPr/>
          <p:nvPr/>
        </p:nvSpPr>
        <p:spPr>
          <a:xfrm>
            <a:off x="409680" y="1756080"/>
            <a:ext cx="8799480" cy="19796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Saint Ambroise de Milan dans De Tobia (380 ap J.C) écrit : « Les pères contraints à vendre leurs enfants, les débiteurs qui se sont pendus, </a:t>
            </a:r>
            <a:r>
              <a:rPr b="0" lang="fr-FR" sz="2400" spc="-1" strike="noStrike">
                <a:solidFill>
                  <a:srgbClr val="ff0000"/>
                </a:solidFill>
                <a:latin typeface="Script MT Bold"/>
              </a:rPr>
              <a:t>l’usure doit être tenue pour une forme de vol avec violence et même de meurtre</a:t>
            </a:r>
            <a:r>
              <a:rPr b="0" lang="fr-FR" sz="2400" spc="-1" strike="noStrike">
                <a:solidFill>
                  <a:schemeClr val="dk1"/>
                </a:solidFill>
                <a:latin typeface="Script MT Bold"/>
              </a:rPr>
              <a:t>. »</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60" name="ZoneTexte 7"/>
          <p:cNvSpPr/>
          <p:nvPr/>
        </p:nvSpPr>
        <p:spPr>
          <a:xfrm>
            <a:off x="495720" y="315720"/>
            <a:ext cx="879948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4.2- L’âge axial (800 avant J.C, 600après J.C )</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61" name="ZoneTexte 8"/>
          <p:cNvSpPr/>
          <p:nvPr/>
        </p:nvSpPr>
        <p:spPr>
          <a:xfrm>
            <a:off x="476280" y="3287880"/>
            <a:ext cx="8799480" cy="19796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En 1179, l’usure a été déclarée péché mortel ; les usuriers ont été excommuniés et on leur a refusé la sépulture chrétienne.</a:t>
            </a:r>
            <a:endParaRPr b="0" lang="fr-FR" sz="24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62" name="ZoneTexte 9"/>
          <p:cNvSpPr/>
          <p:nvPr/>
        </p:nvSpPr>
        <p:spPr>
          <a:xfrm>
            <a:off x="491040" y="4276080"/>
            <a:ext cx="8799480" cy="234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Les protestants, surtout sous l’influence de Calvin(509-564), </a:t>
            </a:r>
            <a:r>
              <a:rPr b="1" lang="fr-FR" sz="2400" spc="-1" strike="noStrike">
                <a:solidFill>
                  <a:schemeClr val="dk1"/>
                </a:solidFill>
                <a:latin typeface="Script MT Bold"/>
              </a:rPr>
              <a:t>ne justifient pas l’usure abusive</a:t>
            </a:r>
            <a:r>
              <a:rPr b="0" lang="fr-FR" sz="2400" spc="-1" strike="noStrike">
                <a:solidFill>
                  <a:schemeClr val="dk1"/>
                </a:solidFill>
                <a:latin typeface="Script MT Bold"/>
              </a:rPr>
              <a:t>, mais </a:t>
            </a:r>
            <a:r>
              <a:rPr b="1" lang="fr-FR" sz="2400" spc="-1" strike="noStrike">
                <a:solidFill>
                  <a:schemeClr val="dk1"/>
                </a:solidFill>
                <a:latin typeface="Script MT Bold"/>
              </a:rPr>
              <a:t>acceptent le prêt à intérêt modéré</a:t>
            </a:r>
            <a:r>
              <a:rPr b="0" lang="fr-FR" sz="2400" spc="-1" strike="noStrike">
                <a:solidFill>
                  <a:schemeClr val="dk1"/>
                </a:solidFill>
                <a:latin typeface="Script MT Bold"/>
              </a:rPr>
              <a:t>, ce qui marque une rupture historique importante.</a:t>
            </a:r>
            <a:endParaRPr b="0" lang="fr-FR" sz="24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341" dur="indefinite" restart="never" nodeType="tmRoot">
          <p:childTnLst>
            <p:seq>
              <p:cTn id="342" dur="indefinite" nodeType="mainSeq">
                <p:childTnLst>
                  <p:par>
                    <p:cTn id="343" fill="hold">
                      <p:stCondLst>
                        <p:cond delay="indefinite"/>
                      </p:stCondLst>
                      <p:childTnLst>
                        <p:par>
                          <p:cTn id="344" fill="hold">
                            <p:stCondLst>
                              <p:cond delay="0"/>
                            </p:stCondLst>
                            <p:childTnLst>
                              <p:par>
                                <p:cTn id="345" nodeType="clickEffect" fill="hold" presetClass="entr" presetID="1">
                                  <p:stCondLst>
                                    <p:cond delay="0"/>
                                  </p:stCondLst>
                                  <p:childTnLst>
                                    <p:set>
                                      <p:cBhvr>
                                        <p:cTn id="346" dur="1" fill="hold">
                                          <p:stCondLst>
                                            <p:cond delay="0"/>
                                          </p:stCondLst>
                                        </p:cTn>
                                        <p:tgtEl>
                                          <p:spTgt spid="258"/>
                                        </p:tgtEl>
                                        <p:attrNameLst>
                                          <p:attrName>style.visibility</p:attrName>
                                        </p:attrNameLst>
                                      </p:cBhvr>
                                      <p:to>
                                        <p:strVal val="visible"/>
                                      </p:to>
                                    </p:set>
                                  </p:childTnLst>
                                </p:cTn>
                              </p:par>
                            </p:childTnLst>
                          </p:cTn>
                        </p:par>
                      </p:childTnLst>
                    </p:cTn>
                  </p:par>
                  <p:par>
                    <p:cTn id="347" fill="hold">
                      <p:stCondLst>
                        <p:cond delay="indefinite"/>
                      </p:stCondLst>
                      <p:childTnLst>
                        <p:par>
                          <p:cTn id="348" fill="hold">
                            <p:stCondLst>
                              <p:cond delay="0"/>
                            </p:stCondLst>
                            <p:childTnLst>
                              <p:par>
                                <p:cTn id="349" nodeType="clickEffect" fill="hold" presetClass="entr" presetID="1">
                                  <p:stCondLst>
                                    <p:cond delay="0"/>
                                  </p:stCondLst>
                                  <p:childTnLst>
                                    <p:set>
                                      <p:cBhvr>
                                        <p:cTn id="350" dur="1" fill="hold">
                                          <p:stCondLst>
                                            <p:cond delay="0"/>
                                          </p:stCondLst>
                                        </p:cTn>
                                        <p:tgtEl>
                                          <p:spTgt spid="259"/>
                                        </p:tgtEl>
                                        <p:attrNameLst>
                                          <p:attrName>style.visibility</p:attrName>
                                        </p:attrNameLst>
                                      </p:cBhvr>
                                      <p:to>
                                        <p:strVal val="visible"/>
                                      </p:to>
                                    </p:set>
                                  </p:childTnLst>
                                </p:cTn>
                              </p:par>
                            </p:childTnLst>
                          </p:cTn>
                        </p:par>
                      </p:childTnLst>
                    </p:cTn>
                  </p:par>
                  <p:par>
                    <p:cTn id="351" fill="hold">
                      <p:stCondLst>
                        <p:cond delay="indefinite"/>
                      </p:stCondLst>
                      <p:childTnLst>
                        <p:par>
                          <p:cTn id="352" fill="hold">
                            <p:stCondLst>
                              <p:cond delay="0"/>
                            </p:stCondLst>
                            <p:childTnLst>
                              <p:par>
                                <p:cTn id="353" nodeType="clickEffect" fill="hold" presetClass="entr" presetID="1">
                                  <p:stCondLst>
                                    <p:cond delay="0"/>
                                  </p:stCondLst>
                                  <p:childTnLst>
                                    <p:set>
                                      <p:cBhvr>
                                        <p:cTn id="354" dur="1" fill="hold">
                                          <p:stCondLst>
                                            <p:cond delay="0"/>
                                          </p:stCondLst>
                                        </p:cTn>
                                        <p:tgtEl>
                                          <p:spTgt spid="261"/>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nodeType="clickEffect" fill="hold" presetClass="entr" presetID="1">
                                  <p:stCondLst>
                                    <p:cond delay="0"/>
                                  </p:stCondLst>
                                  <p:childTnLst>
                                    <p:set>
                                      <p:cBhvr>
                                        <p:cTn id="358"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ZoneTexte 16"/>
          <p:cNvSpPr/>
          <p:nvPr/>
        </p:nvSpPr>
        <p:spPr>
          <a:xfrm>
            <a:off x="2376360" y="226800"/>
            <a:ext cx="655956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1.1- Qu’est ce que l’économie ?</a:t>
            </a:r>
            <a:endParaRPr b="0" lang="fr-FR" sz="3200" spc="-1" strike="noStrike">
              <a:solidFill>
                <a:srgbClr val="000000"/>
              </a:solidFill>
              <a:latin typeface="Arial"/>
            </a:endParaRPr>
          </a:p>
        </p:txBody>
      </p:sp>
      <p:sp>
        <p:nvSpPr>
          <p:cNvPr id="142" name="ZoneTexte 11"/>
          <p:cNvSpPr/>
          <p:nvPr/>
        </p:nvSpPr>
        <p:spPr>
          <a:xfrm>
            <a:off x="625680" y="1627560"/>
            <a:ext cx="828468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L’économie c’est </a:t>
            </a:r>
            <a:r>
              <a:rPr b="0" lang="fr-FR" sz="2800" spc="-1" strike="noStrike">
                <a:solidFill>
                  <a:srgbClr val="ff0000"/>
                </a:solidFill>
                <a:latin typeface="Script MT Bold"/>
              </a:rPr>
              <a:t>gérer les ressources </a:t>
            </a:r>
            <a:r>
              <a:rPr b="0" lang="fr-FR" sz="2800" spc="-1" strike="noStrike">
                <a:solidFill>
                  <a:schemeClr val="dk1"/>
                </a:solidFill>
                <a:latin typeface="Script MT Bold"/>
              </a:rPr>
              <a:t>disponibles, pour satisfaire au mieux, </a:t>
            </a:r>
            <a:r>
              <a:rPr b="0" lang="fr-FR" sz="2800" spc="-1" strike="noStrike">
                <a:solidFill>
                  <a:srgbClr val="ff0000"/>
                </a:solidFill>
                <a:latin typeface="Script MT Bold"/>
              </a:rPr>
              <a:t>les besoins nécessaires aux individus </a:t>
            </a:r>
            <a:r>
              <a:rPr b="0" lang="fr-FR" sz="2800" spc="-1" strike="noStrike">
                <a:solidFill>
                  <a:schemeClr val="dk1"/>
                </a:solidFill>
                <a:latin typeface="Script MT Bold"/>
              </a:rPr>
              <a:t>d’une société.</a:t>
            </a:r>
            <a:endParaRPr b="0" lang="fr-FR" sz="2800" spc="-1" strike="noStrike">
              <a:solidFill>
                <a:srgbClr val="000000"/>
              </a:solidFill>
              <a:latin typeface="Arial"/>
            </a:endParaRPr>
          </a:p>
        </p:txBody>
      </p:sp>
      <p:sp>
        <p:nvSpPr>
          <p:cNvPr id="143" name="ZoneTexte 6"/>
          <p:cNvSpPr/>
          <p:nvPr/>
        </p:nvSpPr>
        <p:spPr>
          <a:xfrm>
            <a:off x="566640" y="3105360"/>
            <a:ext cx="880920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1 – La </a:t>
            </a:r>
            <a:r>
              <a:rPr b="1" lang="fr-FR" sz="2800" spc="-1" strike="noStrike" u="sng">
                <a:solidFill>
                  <a:schemeClr val="dk1"/>
                </a:solidFill>
                <a:uFillTx/>
                <a:latin typeface="Script MT Bold"/>
              </a:rPr>
              <a:t>satisfaction des besoins </a:t>
            </a:r>
            <a:r>
              <a:rPr b="0" lang="fr-FR" sz="2800" spc="-1" strike="noStrike">
                <a:solidFill>
                  <a:schemeClr val="dk1"/>
                </a:solidFill>
                <a:latin typeface="Script MT Bold"/>
              </a:rPr>
              <a:t>est dépendante de la </a:t>
            </a:r>
            <a:r>
              <a:rPr b="0" lang="fr-FR" sz="2800" spc="-1" strike="noStrike" u="sng">
                <a:solidFill>
                  <a:schemeClr val="dk1"/>
                </a:solidFill>
                <a:uFillTx/>
                <a:latin typeface="Script MT Bold"/>
              </a:rPr>
              <a:t>préservation des ressources </a:t>
            </a:r>
            <a:r>
              <a:rPr b="0" lang="fr-FR" sz="2800" spc="-1" strike="noStrike">
                <a:solidFill>
                  <a:schemeClr val="dk1"/>
                </a:solidFill>
                <a:latin typeface="Script MT Bold"/>
              </a:rPr>
              <a:t>disponibles </a:t>
            </a:r>
            <a:r>
              <a:rPr b="0" lang="fr-FR" sz="2800" spc="-1" strike="noStrike" u="sng">
                <a:solidFill>
                  <a:schemeClr val="dk1"/>
                </a:solidFill>
                <a:uFillTx/>
                <a:latin typeface="Script MT Bold"/>
              </a:rPr>
              <a:t>et de la préservation de l’environnement.</a:t>
            </a:r>
            <a:endParaRPr b="0" lang="fr-FR" sz="2800" spc="-1" strike="noStrike">
              <a:solidFill>
                <a:srgbClr val="000000"/>
              </a:solidFill>
              <a:latin typeface="Arial"/>
            </a:endParaRPr>
          </a:p>
        </p:txBody>
      </p:sp>
      <p:sp>
        <p:nvSpPr>
          <p:cNvPr id="144" name="ZoneTexte 7"/>
          <p:cNvSpPr/>
          <p:nvPr/>
        </p:nvSpPr>
        <p:spPr>
          <a:xfrm>
            <a:off x="635400" y="4883040"/>
            <a:ext cx="828468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2 – La </a:t>
            </a:r>
            <a:r>
              <a:rPr b="0" lang="fr-FR" sz="2800" spc="-1" strike="noStrike" u="sng">
                <a:solidFill>
                  <a:schemeClr val="dk1"/>
                </a:solidFill>
                <a:uFillTx/>
                <a:latin typeface="Script MT Bold"/>
              </a:rPr>
              <a:t>satisfaction des besoins </a:t>
            </a:r>
            <a:r>
              <a:rPr b="0" lang="fr-FR" sz="2800" spc="-1" strike="noStrike">
                <a:solidFill>
                  <a:schemeClr val="dk1"/>
                </a:solidFill>
                <a:latin typeface="Script MT Bold"/>
              </a:rPr>
              <a:t>nécessite la </a:t>
            </a:r>
            <a:r>
              <a:rPr b="0" lang="fr-FR" sz="2800" spc="-1" strike="noStrike" u="sng">
                <a:solidFill>
                  <a:schemeClr val="dk1"/>
                </a:solidFill>
                <a:uFillTx/>
                <a:latin typeface="Script MT Bold"/>
              </a:rPr>
              <a:t>mise en places d’activités</a:t>
            </a:r>
            <a:r>
              <a:rPr b="0" lang="fr-FR" sz="2800" spc="-1" strike="noStrike">
                <a:solidFill>
                  <a:schemeClr val="dk1"/>
                </a:solidFill>
                <a:latin typeface="Script MT Bold"/>
              </a:rPr>
              <a:t>.</a:t>
            </a:r>
            <a:endParaRPr b="0" lang="fr-FR" sz="2800" spc="-1" strike="noStrike">
              <a:solidFill>
                <a:srgbClr val="000000"/>
              </a:solidFill>
              <a:latin typeface="Arial"/>
            </a:endParaRPr>
          </a:p>
        </p:txBody>
      </p:sp>
      <p:sp>
        <p:nvSpPr>
          <p:cNvPr id="145" name="ZoneTexte 9"/>
          <p:cNvSpPr/>
          <p:nvPr/>
        </p:nvSpPr>
        <p:spPr>
          <a:xfrm>
            <a:off x="586800" y="1029600"/>
            <a:ext cx="828468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Economie du grec : Oikos </a:t>
            </a:r>
            <a:r>
              <a:rPr b="0" lang="fr-FR" sz="2800" spc="-1" strike="noStrike">
                <a:solidFill>
                  <a:schemeClr val="dk1"/>
                </a:solidFill>
                <a:latin typeface="Wingdings"/>
              </a:rPr>
              <a:t></a:t>
            </a:r>
            <a:r>
              <a:rPr b="0" lang="fr-FR" sz="2800" spc="-1" strike="noStrike">
                <a:solidFill>
                  <a:schemeClr val="dk1"/>
                </a:solidFill>
                <a:latin typeface="Script MT Bold"/>
              </a:rPr>
              <a:t> maison et Nomos </a:t>
            </a:r>
            <a:r>
              <a:rPr b="0" lang="fr-FR" sz="2800" spc="-1" strike="noStrike">
                <a:solidFill>
                  <a:schemeClr val="dk1"/>
                </a:solidFill>
                <a:latin typeface="Wingdings"/>
              </a:rPr>
              <a:t></a:t>
            </a:r>
            <a:r>
              <a:rPr b="0" lang="fr-FR" sz="2800" spc="-1" strike="noStrike">
                <a:solidFill>
                  <a:schemeClr val="dk1"/>
                </a:solidFill>
                <a:latin typeface="Script MT Bold"/>
              </a:rPr>
              <a:t> la règle. </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7" dur="indefinite" restart="never" nodeType="tmRoot">
          <p:childTnLst>
            <p:seq>
              <p:cTn id="8" dur="indefinite" nodeType="mainSeq">
                <p:childTnLst>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1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1">
                                  <p:stCondLst>
                                    <p:cond delay="0"/>
                                  </p:stCondLst>
                                  <p:childTnLst>
                                    <p:set>
                                      <p:cBhvr>
                                        <p:cTn id="16" dur="1" fill="hold">
                                          <p:stCondLst>
                                            <p:cond delay="0"/>
                                          </p:stCondLst>
                                        </p:cTn>
                                        <p:tgtEl>
                                          <p:spTgt spid="1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1">
                                  <p:stCondLst>
                                    <p:cond delay="0"/>
                                  </p:stCondLst>
                                  <p:childTnLst>
                                    <p:set>
                                      <p:cBhvr>
                                        <p:cTn id="20" dur="1" fill="hold">
                                          <p:stCondLst>
                                            <p:cond delay="0"/>
                                          </p:stCondLst>
                                        </p:cTn>
                                        <p:tgtEl>
                                          <p:spTgt spid="1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64" name="ZoneTexte 4"/>
          <p:cNvSpPr/>
          <p:nvPr/>
        </p:nvSpPr>
        <p:spPr>
          <a:xfrm>
            <a:off x="422280" y="1247760"/>
            <a:ext cx="3697200" cy="882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L’Islam :</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65" name="ZoneTexte 6"/>
          <p:cNvSpPr/>
          <p:nvPr/>
        </p:nvSpPr>
        <p:spPr>
          <a:xfrm>
            <a:off x="409680" y="1756080"/>
            <a:ext cx="8799480" cy="1613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Dans l’islam l’usure est fermement interdite depuis l’origine et jusqu’à aujourd’hui et de façon plus stricte que dans le christianisme.</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66" name="ZoneTexte 7"/>
          <p:cNvSpPr/>
          <p:nvPr/>
        </p:nvSpPr>
        <p:spPr>
          <a:xfrm>
            <a:off x="495720" y="315720"/>
            <a:ext cx="879948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4.2- L’âge axial (800 avant J.C, 600après J.C )</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67" name="ZoneTexte 8"/>
          <p:cNvSpPr/>
          <p:nvPr/>
        </p:nvSpPr>
        <p:spPr>
          <a:xfrm>
            <a:off x="417240" y="2688120"/>
            <a:ext cx="8799480" cy="1613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Dans le Coran :</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 </a:t>
            </a:r>
            <a:r>
              <a:rPr b="0" i="1" lang="fr-FR" sz="2400" spc="-1" strike="noStrike">
                <a:solidFill>
                  <a:schemeClr val="dk1"/>
                </a:solidFill>
                <a:latin typeface="Script MT Bold"/>
              </a:rPr>
              <a:t>Allah a permis le commerce et interdit l’usure</a:t>
            </a:r>
            <a:r>
              <a:rPr b="0" lang="fr-FR" sz="2400" spc="-1" strike="noStrike">
                <a:solidFill>
                  <a:schemeClr val="dk1"/>
                </a:solidFill>
                <a:latin typeface="Script MT Bold"/>
              </a:rPr>
              <a:t> ».</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  </a:t>
            </a:r>
            <a:r>
              <a:rPr b="0" i="1" lang="fr-FR" sz="2400" spc="-1" strike="noStrike">
                <a:solidFill>
                  <a:schemeClr val="dk1"/>
                </a:solidFill>
                <a:latin typeface="Script MT Bold"/>
              </a:rPr>
              <a:t>Ô vous qui croyez ! Renoncez à ce qui subsiste de l’usure</a:t>
            </a:r>
            <a:r>
              <a:rPr b="0" lang="fr-FR" sz="2400" spc="-1" strike="noStrike">
                <a:solidFill>
                  <a:schemeClr val="dk1"/>
                </a:solidFill>
                <a:latin typeface="Script MT Bold"/>
              </a:rPr>
              <a:t>. »</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359" dur="indefinite" restart="never" nodeType="tmRoot">
          <p:childTnLst>
            <p:seq>
              <p:cTn id="360" dur="indefinite" nodeType="mainSeq">
                <p:childTnLst>
                  <p:par>
                    <p:cTn id="361" fill="hold">
                      <p:stCondLst>
                        <p:cond delay="indefinite"/>
                      </p:stCondLst>
                      <p:childTnLst>
                        <p:par>
                          <p:cTn id="362" fill="hold">
                            <p:stCondLst>
                              <p:cond delay="0"/>
                            </p:stCondLst>
                            <p:childTnLst>
                              <p:par>
                                <p:cTn id="363" nodeType="clickEffect" fill="hold" presetClass="entr" presetID="1">
                                  <p:stCondLst>
                                    <p:cond delay="0"/>
                                  </p:stCondLst>
                                  <p:childTnLst>
                                    <p:set>
                                      <p:cBhvr>
                                        <p:cTn id="364" dur="1" fill="hold">
                                          <p:stCondLst>
                                            <p:cond delay="0"/>
                                          </p:stCondLst>
                                        </p:cTn>
                                        <p:tgtEl>
                                          <p:spTgt spid="264"/>
                                        </p:tgtEl>
                                        <p:attrNameLst>
                                          <p:attrName>style.visibility</p:attrName>
                                        </p:attrNameLst>
                                      </p:cBhvr>
                                      <p:to>
                                        <p:strVal val="visible"/>
                                      </p:to>
                                    </p:set>
                                  </p:childTnLst>
                                </p:cTn>
                              </p:par>
                            </p:childTnLst>
                          </p:cTn>
                        </p:par>
                      </p:childTnLst>
                    </p:cTn>
                  </p:par>
                  <p:par>
                    <p:cTn id="365" fill="hold">
                      <p:stCondLst>
                        <p:cond delay="indefinite"/>
                      </p:stCondLst>
                      <p:childTnLst>
                        <p:par>
                          <p:cTn id="366" fill="hold">
                            <p:stCondLst>
                              <p:cond delay="0"/>
                            </p:stCondLst>
                            <p:childTnLst>
                              <p:par>
                                <p:cTn id="367" nodeType="clickEffect" fill="hold" presetClass="entr" presetID="1">
                                  <p:stCondLst>
                                    <p:cond delay="0"/>
                                  </p:stCondLst>
                                  <p:childTnLst>
                                    <p:set>
                                      <p:cBhvr>
                                        <p:cTn id="368" dur="1" fill="hold">
                                          <p:stCondLst>
                                            <p:cond delay="0"/>
                                          </p:stCondLst>
                                        </p:cTn>
                                        <p:tgtEl>
                                          <p:spTgt spid="265"/>
                                        </p:tgtEl>
                                        <p:attrNameLst>
                                          <p:attrName>style.visibility</p:attrName>
                                        </p:attrNameLst>
                                      </p:cBhvr>
                                      <p:to>
                                        <p:strVal val="visible"/>
                                      </p:to>
                                    </p:set>
                                  </p:childTnLst>
                                </p:cTn>
                              </p:par>
                            </p:childTnLst>
                          </p:cTn>
                        </p:par>
                      </p:childTnLst>
                    </p:cTn>
                  </p:par>
                  <p:par>
                    <p:cTn id="369" fill="hold">
                      <p:stCondLst>
                        <p:cond delay="indefinite"/>
                      </p:stCondLst>
                      <p:childTnLst>
                        <p:par>
                          <p:cTn id="370" fill="hold">
                            <p:stCondLst>
                              <p:cond delay="0"/>
                            </p:stCondLst>
                            <p:childTnLst>
                              <p:par>
                                <p:cTn id="371" nodeType="clickEffect" fill="hold" presetClass="entr" presetID="1">
                                  <p:stCondLst>
                                    <p:cond delay="0"/>
                                  </p:stCondLst>
                                  <p:childTnLst>
                                    <p:set>
                                      <p:cBhvr>
                                        <p:cTn id="372"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69" name="ZoneTexte 4"/>
          <p:cNvSpPr/>
          <p:nvPr/>
        </p:nvSpPr>
        <p:spPr>
          <a:xfrm>
            <a:off x="441720" y="1050840"/>
            <a:ext cx="3697200" cy="882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Le judaisme :</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70" name="ZoneTexte 6"/>
          <p:cNvSpPr/>
          <p:nvPr/>
        </p:nvSpPr>
        <p:spPr>
          <a:xfrm>
            <a:off x="390240" y="1539720"/>
            <a:ext cx="8799480" cy="124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Le Judaïsme interdit l’usure entre Juifs mais l’autorise envers l’’étranger.</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71" name="ZoneTexte 7"/>
          <p:cNvSpPr/>
          <p:nvPr/>
        </p:nvSpPr>
        <p:spPr>
          <a:xfrm>
            <a:off x="495720" y="315720"/>
            <a:ext cx="879948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4.2- L’âge axial (800 avant J.C, 600après J.C )</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72" name="ZoneTexte 10"/>
          <p:cNvSpPr/>
          <p:nvPr/>
        </p:nvSpPr>
        <p:spPr>
          <a:xfrm>
            <a:off x="479880" y="2327760"/>
            <a:ext cx="879948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Dans le Deutéronome cinquième livre de la Bible hébraïque ou Ancien Testament :</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 </a:t>
            </a:r>
            <a:r>
              <a:rPr b="0" lang="fr-FR" sz="2400" spc="-1" strike="noStrike">
                <a:solidFill>
                  <a:schemeClr val="dk1"/>
                </a:solidFill>
                <a:latin typeface="Script MT Bold"/>
              </a:rPr>
              <a:t>« </a:t>
            </a:r>
            <a:r>
              <a:rPr b="0" i="1" lang="fr-FR" sz="2400" spc="-1" strike="noStrike">
                <a:solidFill>
                  <a:schemeClr val="dk1"/>
                </a:solidFill>
                <a:latin typeface="Script MT Bold"/>
              </a:rPr>
              <a:t>Tu pourras tirer un intérêt (Nashak) de l'étranger, mais tu n'en tireras (Nashak) point de ton frère, afin que l'Eternel, ton Dieu, te bénisse dans tout ce que tu entreprendras au pays dont tu vas entrer en possession.</a:t>
            </a:r>
            <a:r>
              <a:rPr b="0" lang="fr-FR" sz="2400" spc="-1" strike="noStrike">
                <a:solidFill>
                  <a:schemeClr val="dk1"/>
                </a:solidFill>
                <a:latin typeface="Script MT Bold"/>
              </a:rPr>
              <a:t> »</a:t>
            </a:r>
            <a:endParaRPr b="0" lang="fr-FR" sz="2400" spc="-1" strike="noStrike">
              <a:solidFill>
                <a:srgbClr val="000000"/>
              </a:solidFill>
              <a:latin typeface="Arial"/>
            </a:endParaRPr>
          </a:p>
        </p:txBody>
      </p:sp>
      <p:sp>
        <p:nvSpPr>
          <p:cNvPr id="273" name="ZoneTexte 11"/>
          <p:cNvSpPr/>
          <p:nvPr/>
        </p:nvSpPr>
        <p:spPr>
          <a:xfrm>
            <a:off x="521640" y="4591800"/>
            <a:ext cx="8799480" cy="19796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Chez les grec Aristote condamnait l’usure :</a:t>
            </a:r>
            <a:endParaRPr b="0" lang="fr-FR" sz="2400" spc="-1" strike="noStrike">
              <a:solidFill>
                <a:srgbClr val="000000"/>
              </a:solidFill>
              <a:latin typeface="Arial"/>
            </a:endParaRPr>
          </a:p>
          <a:p>
            <a:pPr defTabSz="914400">
              <a:lnSpc>
                <a:spcPct val="100000"/>
              </a:lnSpc>
            </a:pPr>
            <a:r>
              <a:rPr b="1" lang="fr-FR" sz="2400" spc="-1" strike="noStrike">
                <a:solidFill>
                  <a:schemeClr val="dk1"/>
                </a:solidFill>
                <a:latin typeface="Script MT Bold"/>
              </a:rPr>
              <a:t>«  </a:t>
            </a:r>
            <a:r>
              <a:rPr b="1" i="1" lang="fr-FR" sz="2400" spc="-1" strike="noStrike">
                <a:solidFill>
                  <a:schemeClr val="dk1"/>
                </a:solidFill>
                <a:latin typeface="Script MT Bold"/>
              </a:rPr>
              <a:t>On a toute raison de haïr l'usure.</a:t>
            </a:r>
            <a:r>
              <a:rPr b="0" i="1" lang="fr-FR" sz="2400" spc="-1" strike="noStrike">
                <a:solidFill>
                  <a:schemeClr val="dk1"/>
                </a:solidFill>
                <a:latin typeface="Script MT Bold"/>
              </a:rPr>
              <a:t> </a:t>
            </a:r>
            <a:r>
              <a:rPr b="1" i="1" lang="fr-FR" sz="2400" spc="-1" strike="noStrike">
                <a:solidFill>
                  <a:schemeClr val="dk1"/>
                </a:solidFill>
                <a:latin typeface="Script MT Bold"/>
              </a:rPr>
              <a:t>Ce qu'on en tire procède en effet de la monnaie elle-même et ce n'est pas à cette fin que celle-ci a été inventée</a:t>
            </a:r>
            <a:r>
              <a:rPr b="1" lang="fr-FR" sz="2400" spc="-1" strike="noStrike">
                <a:solidFill>
                  <a:schemeClr val="dk1"/>
                </a:solidFill>
                <a:latin typeface="Script MT Bold"/>
              </a:rPr>
              <a:t> »</a:t>
            </a:r>
            <a:r>
              <a:rPr b="0" lang="fr-FR" sz="2400" spc="-1" strike="noStrike">
                <a:solidFill>
                  <a:schemeClr val="dk1"/>
                </a:solidFill>
                <a:latin typeface="Script MT Bold"/>
              </a:rPr>
              <a:t>. </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373" dur="indefinite" restart="never" nodeType="tmRoot">
          <p:childTnLst>
            <p:seq>
              <p:cTn id="374" dur="indefinite" nodeType="mainSeq">
                <p:childTnLst>
                  <p:par>
                    <p:cTn id="375" fill="hold">
                      <p:stCondLst>
                        <p:cond delay="indefinite"/>
                      </p:stCondLst>
                      <p:childTnLst>
                        <p:par>
                          <p:cTn id="376" fill="hold">
                            <p:stCondLst>
                              <p:cond delay="0"/>
                            </p:stCondLst>
                            <p:childTnLst>
                              <p:par>
                                <p:cTn id="377" nodeType="clickEffect" fill="hold" presetClass="entr" presetID="1">
                                  <p:stCondLst>
                                    <p:cond delay="0"/>
                                  </p:stCondLst>
                                  <p:childTnLst>
                                    <p:set>
                                      <p:cBhvr>
                                        <p:cTn id="378" dur="1" fill="hold">
                                          <p:stCondLst>
                                            <p:cond delay="0"/>
                                          </p:stCondLst>
                                        </p:cTn>
                                        <p:tgtEl>
                                          <p:spTgt spid="269"/>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nodeType="clickEffect" fill="hold" presetClass="entr" presetID="1">
                                  <p:stCondLst>
                                    <p:cond delay="0"/>
                                  </p:stCondLst>
                                  <p:childTnLst>
                                    <p:set>
                                      <p:cBhvr>
                                        <p:cTn id="382" dur="1" fill="hold">
                                          <p:stCondLst>
                                            <p:cond delay="0"/>
                                          </p:stCondLst>
                                        </p:cTn>
                                        <p:tgtEl>
                                          <p:spTgt spid="270"/>
                                        </p:tgtEl>
                                        <p:attrNameLst>
                                          <p:attrName>style.visibility</p:attrName>
                                        </p:attrNameLst>
                                      </p:cBhvr>
                                      <p:to>
                                        <p:strVal val="visible"/>
                                      </p:to>
                                    </p:set>
                                  </p:childTnLst>
                                </p:cTn>
                              </p:par>
                            </p:childTnLst>
                          </p:cTn>
                        </p:par>
                      </p:childTnLst>
                    </p:cTn>
                  </p:par>
                  <p:par>
                    <p:cTn id="383" fill="hold">
                      <p:stCondLst>
                        <p:cond delay="indefinite"/>
                      </p:stCondLst>
                      <p:childTnLst>
                        <p:par>
                          <p:cTn id="384" fill="hold">
                            <p:stCondLst>
                              <p:cond delay="0"/>
                            </p:stCondLst>
                            <p:childTnLst>
                              <p:par>
                                <p:cTn id="385" nodeType="clickEffect" fill="hold" presetClass="entr" presetID="1">
                                  <p:stCondLst>
                                    <p:cond delay="0"/>
                                  </p:stCondLst>
                                  <p:childTnLst>
                                    <p:set>
                                      <p:cBhvr>
                                        <p:cTn id="386" dur="1" fill="hold">
                                          <p:stCondLst>
                                            <p:cond delay="0"/>
                                          </p:stCondLst>
                                        </p:cTn>
                                        <p:tgtEl>
                                          <p:spTgt spid="272"/>
                                        </p:tgtEl>
                                        <p:attrNameLst>
                                          <p:attrName>style.visibility</p:attrName>
                                        </p:attrNameLst>
                                      </p:cBhvr>
                                      <p:to>
                                        <p:strVal val="visible"/>
                                      </p:to>
                                    </p:set>
                                  </p:childTnLst>
                                </p:cTn>
                              </p:par>
                            </p:childTnLst>
                          </p:cTn>
                        </p:par>
                      </p:childTnLst>
                    </p:cTn>
                  </p:par>
                  <p:par>
                    <p:cTn id="387" fill="hold">
                      <p:stCondLst>
                        <p:cond delay="indefinite"/>
                      </p:stCondLst>
                      <p:childTnLst>
                        <p:par>
                          <p:cTn id="388" fill="hold">
                            <p:stCondLst>
                              <p:cond delay="0"/>
                            </p:stCondLst>
                            <p:childTnLst>
                              <p:par>
                                <p:cTn id="389" nodeType="clickEffect" fill="hold" presetClass="entr" presetID="1">
                                  <p:stCondLst>
                                    <p:cond delay="0"/>
                                  </p:stCondLst>
                                  <p:childTnLst>
                                    <p:set>
                                      <p:cBhvr>
                                        <p:cTn id="390"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75" name="ZoneTexte 2"/>
          <p:cNvSpPr/>
          <p:nvPr/>
        </p:nvSpPr>
        <p:spPr>
          <a:xfrm>
            <a:off x="492120" y="160200"/>
            <a:ext cx="879948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4.3- Le moyen âge(600 – 1450 après J.C )</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76" name="ZoneTexte 3"/>
          <p:cNvSpPr/>
          <p:nvPr/>
        </p:nvSpPr>
        <p:spPr>
          <a:xfrm>
            <a:off x="492120" y="2293560"/>
            <a:ext cx="9051120" cy="19796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Si l’Âge axial a vu l’émergence des idéaux complémentaires des marchés des biens et des religions mondiales universelles, le Moyen Âge a été la période où ces deux mondes ont commencé à fusionner.</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77" name="ZoneTexte 4"/>
          <p:cNvSpPr/>
          <p:nvPr/>
        </p:nvSpPr>
        <p:spPr>
          <a:xfrm>
            <a:off x="548280" y="3514680"/>
            <a:ext cx="9163080" cy="3381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Partout, l’époque a commencé par l’effondrement des empires. De nouveaux États se sont constitués, où la conquête et l’acquisition pour elle-même n’étaient plus célébrées comme la finalité politique. En même temps, la vie économique, de la conduite du commerce international à l’organisation des marchés locaux, était de plus en plus réglementée par les autorités religieuses. L’un des effets a été un mouvement général pour maîtriser, ou même interdire, le crédit prédateur. (David Graeber)</a:t>
            </a:r>
            <a:endParaRPr b="0" lang="fr-FR" sz="2400" spc="-1" strike="noStrike">
              <a:solidFill>
                <a:srgbClr val="000000"/>
              </a:solidFill>
              <a:latin typeface="Arial"/>
            </a:endParaRPr>
          </a:p>
        </p:txBody>
      </p:sp>
      <p:sp>
        <p:nvSpPr>
          <p:cNvPr id="278" name="ZoneTexte 6"/>
          <p:cNvSpPr/>
          <p:nvPr/>
        </p:nvSpPr>
        <p:spPr>
          <a:xfrm>
            <a:off x="436320" y="765000"/>
            <a:ext cx="9163080" cy="21927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En latin, on parlait de </a:t>
            </a:r>
            <a:r>
              <a:rPr b="1" i="1" lang="fr-FR" sz="2400" spc="-1" strike="noStrike">
                <a:solidFill>
                  <a:schemeClr val="dk1"/>
                </a:solidFill>
                <a:latin typeface="Script MT Bold"/>
              </a:rPr>
              <a:t>medium aevum</a:t>
            </a:r>
            <a:r>
              <a:rPr b="0" lang="fr-FR" sz="2400" spc="-1" strike="noStrike">
                <a:solidFill>
                  <a:schemeClr val="dk1"/>
                </a:solidFill>
                <a:latin typeface="Script MT Bold"/>
              </a:rPr>
              <a:t> (« âge intermédiaire »), qui deviendra l’expression </a:t>
            </a:r>
            <a:r>
              <a:rPr b="1" lang="fr-FR" sz="2400" spc="-1" strike="noStrike">
                <a:solidFill>
                  <a:schemeClr val="dk1"/>
                </a:solidFill>
                <a:latin typeface="Script MT Bold"/>
              </a:rPr>
              <a:t>Moyen Âge</a:t>
            </a:r>
            <a:r>
              <a:rPr b="0" lang="fr-FR" sz="2400" spc="-1" strike="noStrike">
                <a:solidFill>
                  <a:schemeClr val="dk1"/>
                </a:solidFill>
                <a:latin typeface="Script MT Bold"/>
              </a:rPr>
              <a:t>. Cette vision est aujourd’hui </a:t>
            </a:r>
            <a:r>
              <a:rPr b="1" lang="fr-FR" sz="2400" spc="-1" strike="noStrike">
                <a:solidFill>
                  <a:schemeClr val="dk1"/>
                </a:solidFill>
                <a:latin typeface="Script MT Bold"/>
              </a:rPr>
              <a:t>largement remise en cause</a:t>
            </a:r>
            <a:r>
              <a:rPr b="0" lang="fr-FR" sz="2400" spc="-1" strike="noStrike">
                <a:solidFill>
                  <a:schemeClr val="dk1"/>
                </a:solidFill>
                <a:latin typeface="Script MT Bold"/>
              </a:rPr>
              <a:t> par les historiens, qui soulignent la richesse culturelle, scientifique et sociale de cette période.</a:t>
            </a:r>
            <a:endParaRPr b="0" lang="fr-FR" sz="24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391" dur="indefinite" restart="never" nodeType="tmRoot">
          <p:childTnLst>
            <p:seq>
              <p:cTn id="392" dur="indefinite" nodeType="mainSeq">
                <p:childTnLst>
                  <p:par>
                    <p:cTn id="393" fill="hold">
                      <p:stCondLst>
                        <p:cond delay="indefinite"/>
                      </p:stCondLst>
                      <p:childTnLst>
                        <p:par>
                          <p:cTn id="394" fill="hold">
                            <p:stCondLst>
                              <p:cond delay="0"/>
                            </p:stCondLst>
                            <p:childTnLst>
                              <p:par>
                                <p:cTn id="395" nodeType="clickEffect" fill="hold" presetClass="entr" presetID="1">
                                  <p:stCondLst>
                                    <p:cond delay="0"/>
                                  </p:stCondLst>
                                  <p:childTnLst>
                                    <p:set>
                                      <p:cBhvr>
                                        <p:cTn id="396" dur="1" fill="hold">
                                          <p:stCondLst>
                                            <p:cond delay="0"/>
                                          </p:stCondLst>
                                        </p:cTn>
                                        <p:tgtEl>
                                          <p:spTgt spid="278"/>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nodeType="clickEffect" fill="hold" presetClass="entr" presetID="1">
                                  <p:stCondLst>
                                    <p:cond delay="0"/>
                                  </p:stCondLst>
                                  <p:childTnLst>
                                    <p:set>
                                      <p:cBhvr>
                                        <p:cTn id="400" dur="1" fill="hold">
                                          <p:stCondLst>
                                            <p:cond delay="0"/>
                                          </p:stCondLst>
                                        </p:cTn>
                                        <p:tgtEl>
                                          <p:spTgt spid="276"/>
                                        </p:tgtEl>
                                        <p:attrNameLst>
                                          <p:attrName>style.visibility</p:attrName>
                                        </p:attrNameLst>
                                      </p:cBhvr>
                                      <p:to>
                                        <p:strVal val="visible"/>
                                      </p:to>
                                    </p:set>
                                  </p:childTnLst>
                                </p:cTn>
                              </p:par>
                            </p:childTnLst>
                          </p:cTn>
                        </p:par>
                      </p:childTnLst>
                    </p:cTn>
                  </p:par>
                  <p:par>
                    <p:cTn id="401" fill="hold">
                      <p:stCondLst>
                        <p:cond delay="indefinite"/>
                      </p:stCondLst>
                      <p:childTnLst>
                        <p:par>
                          <p:cTn id="402" fill="hold">
                            <p:stCondLst>
                              <p:cond delay="0"/>
                            </p:stCondLst>
                            <p:childTnLst>
                              <p:par>
                                <p:cTn id="403" nodeType="clickEffect" fill="hold" presetClass="entr" presetID="1">
                                  <p:stCondLst>
                                    <p:cond delay="0"/>
                                  </p:stCondLst>
                                  <p:childTnLst>
                                    <p:set>
                                      <p:cBhvr>
                                        <p:cTn id="404"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80" name="ZoneTexte 9"/>
          <p:cNvSpPr/>
          <p:nvPr/>
        </p:nvSpPr>
        <p:spPr>
          <a:xfrm>
            <a:off x="552960" y="1036080"/>
            <a:ext cx="879948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A partir du </a:t>
            </a:r>
            <a:r>
              <a:rPr b="0" lang="fr-FR" sz="2800" spc="-1" strike="noStrike">
                <a:solidFill>
                  <a:schemeClr val="dk1"/>
                </a:solidFill>
                <a:latin typeface="Open Sans Semibold"/>
                <a:ea typeface="Open Sans Semibold"/>
              </a:rPr>
              <a:t>XV °</a:t>
            </a:r>
            <a:r>
              <a:rPr b="0" lang="fr-FR" sz="2800" spc="-1" strike="noStrike">
                <a:solidFill>
                  <a:schemeClr val="dk1"/>
                </a:solidFill>
                <a:latin typeface="Script MT Bold"/>
                <a:ea typeface="Open Sans Semibold"/>
              </a:rPr>
              <a:t>siècle d’abord en Italie puis dans toute l’Europe sont apparus, artistes, philosophes, savants, explorateurs.</a:t>
            </a:r>
            <a:endParaRPr b="0" lang="fr-FR" sz="2800" spc="-1" strike="noStrike">
              <a:solidFill>
                <a:srgbClr val="000000"/>
              </a:solidFill>
              <a:latin typeface="Arial"/>
            </a:endParaRPr>
          </a:p>
        </p:txBody>
      </p:sp>
      <p:sp>
        <p:nvSpPr>
          <p:cNvPr id="281" name="ZoneTexte 8"/>
          <p:cNvSpPr/>
          <p:nvPr/>
        </p:nvSpPr>
        <p:spPr>
          <a:xfrm>
            <a:off x="950400" y="-84960"/>
            <a:ext cx="8799480" cy="1492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4.4- Renaissance et Lumières (</a:t>
            </a:r>
            <a:r>
              <a:rPr b="0" lang="fr-FR" sz="3200" spc="-1" strike="noStrike">
                <a:solidFill>
                  <a:srgbClr val="0070c0"/>
                </a:solidFill>
                <a:latin typeface="Arial"/>
              </a:rPr>
              <a:t>XVI° et XVIII° </a:t>
            </a:r>
            <a:r>
              <a:rPr b="0" lang="fr-FR" sz="3200" spc="-1" strike="noStrike">
                <a:solidFill>
                  <a:srgbClr val="0070c0"/>
                </a:solidFill>
                <a:latin typeface="Script MT Bold"/>
              </a:rPr>
              <a:t>…)</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82" name="ZoneTexte 7"/>
          <p:cNvSpPr/>
          <p:nvPr/>
        </p:nvSpPr>
        <p:spPr>
          <a:xfrm>
            <a:off x="494640" y="2228760"/>
            <a:ext cx="8799480" cy="1797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A partir de cette époque,  les religions se sont progressivement effacées au profit d’un matérialisme dans un climat de grandes violences. Guerres de religions, inquisition …</a:t>
            </a:r>
            <a:endParaRPr b="0" lang="fr-FR" sz="2800" spc="-1" strike="noStrike">
              <a:solidFill>
                <a:srgbClr val="000000"/>
              </a:solidFill>
              <a:latin typeface="Arial"/>
            </a:endParaRPr>
          </a:p>
        </p:txBody>
      </p:sp>
      <p:sp>
        <p:nvSpPr>
          <p:cNvPr id="283" name="ZoneTexte 11"/>
          <p:cNvSpPr/>
          <p:nvPr/>
        </p:nvSpPr>
        <p:spPr>
          <a:xfrm>
            <a:off x="552960" y="3963600"/>
            <a:ext cx="879948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Violences politiques avec les guerres entre grandes monarchies européennes, ou familles rivales.</a:t>
            </a:r>
            <a:endParaRPr b="0" lang="fr-FR" sz="2800" spc="-1" strike="noStrike">
              <a:solidFill>
                <a:srgbClr val="000000"/>
              </a:solidFill>
              <a:latin typeface="Arial"/>
            </a:endParaRPr>
          </a:p>
        </p:txBody>
      </p:sp>
      <p:sp>
        <p:nvSpPr>
          <p:cNvPr id="284" name="ZoneTexte 10"/>
          <p:cNvSpPr/>
          <p:nvPr/>
        </p:nvSpPr>
        <p:spPr>
          <a:xfrm>
            <a:off x="494640" y="5145840"/>
            <a:ext cx="879948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Justice violente : Exécutions publiques (pendaisons, décapitations), supplices (roue, pilori  …)</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405" dur="indefinite" restart="never" nodeType="tmRoot">
          <p:childTnLst>
            <p:seq>
              <p:cTn id="406" dur="indefinite" nodeType="mainSeq">
                <p:childTnLst>
                  <p:par>
                    <p:cTn id="407" fill="hold">
                      <p:stCondLst>
                        <p:cond delay="indefinite"/>
                      </p:stCondLst>
                      <p:childTnLst>
                        <p:par>
                          <p:cTn id="408" fill="hold">
                            <p:stCondLst>
                              <p:cond delay="0"/>
                            </p:stCondLst>
                            <p:childTnLst>
                              <p:par>
                                <p:cTn id="409" nodeType="clickEffect" fill="hold" presetClass="entr" presetID="1">
                                  <p:stCondLst>
                                    <p:cond delay="0"/>
                                  </p:stCondLst>
                                  <p:childTnLst>
                                    <p:set>
                                      <p:cBhvr>
                                        <p:cTn id="410" dur="1" fill="hold">
                                          <p:stCondLst>
                                            <p:cond delay="0"/>
                                          </p:stCondLst>
                                        </p:cTn>
                                        <p:tgtEl>
                                          <p:spTgt spid="280"/>
                                        </p:tgtEl>
                                        <p:attrNameLst>
                                          <p:attrName>style.visibility</p:attrName>
                                        </p:attrNameLst>
                                      </p:cBhvr>
                                      <p:to>
                                        <p:strVal val="visible"/>
                                      </p:to>
                                    </p:set>
                                  </p:childTnLst>
                                </p:cTn>
                              </p:par>
                            </p:childTnLst>
                          </p:cTn>
                        </p:par>
                      </p:childTnLst>
                    </p:cTn>
                  </p:par>
                  <p:par>
                    <p:cTn id="411" fill="hold">
                      <p:stCondLst>
                        <p:cond delay="indefinite"/>
                      </p:stCondLst>
                      <p:childTnLst>
                        <p:par>
                          <p:cTn id="412" fill="hold">
                            <p:stCondLst>
                              <p:cond delay="0"/>
                            </p:stCondLst>
                            <p:childTnLst>
                              <p:par>
                                <p:cTn id="413" nodeType="clickEffect" fill="hold" presetClass="entr" presetID="1">
                                  <p:stCondLst>
                                    <p:cond delay="0"/>
                                  </p:stCondLst>
                                  <p:childTnLst>
                                    <p:set>
                                      <p:cBhvr>
                                        <p:cTn id="414" dur="1" fill="hold">
                                          <p:stCondLst>
                                            <p:cond delay="0"/>
                                          </p:stCondLst>
                                        </p:cTn>
                                        <p:tgtEl>
                                          <p:spTgt spid="282"/>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nodeType="clickEffect" fill="hold" presetClass="entr" presetID="1">
                                  <p:stCondLst>
                                    <p:cond delay="0"/>
                                  </p:stCondLst>
                                  <p:childTnLst>
                                    <p:set>
                                      <p:cBhvr>
                                        <p:cTn id="418" dur="1" fill="hold">
                                          <p:stCondLst>
                                            <p:cond delay="0"/>
                                          </p:stCondLst>
                                        </p:cTn>
                                        <p:tgtEl>
                                          <p:spTgt spid="283"/>
                                        </p:tgtEl>
                                        <p:attrNameLst>
                                          <p:attrName>style.visibility</p:attrName>
                                        </p:attrNameLst>
                                      </p:cBhvr>
                                      <p:to>
                                        <p:strVal val="visible"/>
                                      </p:to>
                                    </p:set>
                                  </p:childTnLst>
                                </p:cTn>
                              </p:par>
                            </p:childTnLst>
                          </p:cTn>
                        </p:par>
                      </p:childTnLst>
                    </p:cTn>
                  </p:par>
                  <p:par>
                    <p:cTn id="419" fill="hold">
                      <p:stCondLst>
                        <p:cond delay="indefinite"/>
                      </p:stCondLst>
                      <p:childTnLst>
                        <p:par>
                          <p:cTn id="420" fill="hold">
                            <p:stCondLst>
                              <p:cond delay="0"/>
                            </p:stCondLst>
                            <p:childTnLst>
                              <p:par>
                                <p:cTn id="421" nodeType="clickEffect" fill="hold" presetClass="entr" presetID="1">
                                  <p:stCondLst>
                                    <p:cond delay="0"/>
                                  </p:stCondLst>
                                  <p:childTnLst>
                                    <p:set>
                                      <p:cBhvr>
                                        <p:cTn id="422"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86" name="ZoneTexte 8"/>
          <p:cNvSpPr/>
          <p:nvPr/>
        </p:nvSpPr>
        <p:spPr>
          <a:xfrm>
            <a:off x="1106280" y="227880"/>
            <a:ext cx="879948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4.4- Renaissance et Lumière(</a:t>
            </a:r>
            <a:r>
              <a:rPr b="0" lang="fr-FR" sz="3200" spc="-1" strike="noStrike">
                <a:solidFill>
                  <a:srgbClr val="0070c0"/>
                </a:solidFill>
                <a:latin typeface="Arial"/>
              </a:rPr>
              <a:t>XVI° et XVIII° </a:t>
            </a:r>
            <a:r>
              <a:rPr b="0" lang="fr-FR" sz="3200" spc="-1" strike="noStrike">
                <a:solidFill>
                  <a:srgbClr val="0070c0"/>
                </a:solidFill>
                <a:latin typeface="Script MT Bold"/>
              </a:rPr>
              <a:t>…)</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87" name="ZoneTexte 7"/>
          <p:cNvSpPr/>
          <p:nvPr/>
        </p:nvSpPr>
        <p:spPr>
          <a:xfrm>
            <a:off x="552960" y="990720"/>
            <a:ext cx="8799480" cy="2102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On a vu réapparaitre, sous une autre forme, les trois fléaux de l’antiquité : conquêtes (colonies, protectorats) usure,  esclavage (péonage) conquistadors.</a:t>
            </a:r>
            <a:endParaRPr b="0" lang="fr-FR" sz="2800" spc="-1" strike="noStrike">
              <a:solidFill>
                <a:srgbClr val="000000"/>
              </a:solidFill>
              <a:latin typeface="Arial"/>
            </a:endParaRPr>
          </a:p>
          <a:p>
            <a:pPr defTabSz="914400">
              <a:lnSpc>
                <a:spcPct val="100000"/>
              </a:lnSpc>
            </a:pPr>
            <a:endParaRPr b="0" lang="fr-FR" sz="2000" spc="-1" strike="noStrike">
              <a:solidFill>
                <a:srgbClr val="000000"/>
              </a:solidFill>
              <a:latin typeface="Arial"/>
            </a:endParaRPr>
          </a:p>
        </p:txBody>
      </p:sp>
      <p:sp>
        <p:nvSpPr>
          <p:cNvPr id="288" name="ZoneTexte 11"/>
          <p:cNvSpPr/>
          <p:nvPr/>
        </p:nvSpPr>
        <p:spPr>
          <a:xfrm>
            <a:off x="552960" y="2461320"/>
            <a:ext cx="8799480" cy="29563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Ce matérialisme a ouvert la voie à une nouvelle religion, celle de l’argent. Les mécanismes mis en place, au fil du temps on conduit à l’émergence, aujourd’hui, d’une minorité disposant d’une puissance financière n’ayant jamais existé dans l’histoire de l’humanité.</a:t>
            </a:r>
            <a:endParaRPr b="0" lang="fr-FR" sz="2800" spc="-1" strike="noStrike">
              <a:solidFill>
                <a:srgbClr val="000000"/>
              </a:solidFill>
              <a:latin typeface="Arial"/>
            </a:endParaRPr>
          </a:p>
          <a:p>
            <a:pPr defTabSz="914400">
              <a:lnSpc>
                <a:spcPct val="100000"/>
              </a:lnSpc>
            </a:pPr>
            <a:endParaRPr b="0" lang="fr-FR" sz="2000" spc="-1" strike="noStrike">
              <a:solidFill>
                <a:srgbClr val="000000"/>
              </a:solidFill>
              <a:latin typeface="Arial"/>
            </a:endParaRPr>
          </a:p>
        </p:txBody>
      </p:sp>
      <p:sp>
        <p:nvSpPr>
          <p:cNvPr id="289" name="ZoneTexte 6"/>
          <p:cNvSpPr/>
          <p:nvPr/>
        </p:nvSpPr>
        <p:spPr>
          <a:xfrm>
            <a:off x="552960" y="4684320"/>
            <a:ext cx="8799480" cy="2224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Le </a:t>
            </a:r>
            <a:r>
              <a:rPr b="0" lang="fr-FR" sz="2800" spc="-1" strike="noStrike">
                <a:solidFill>
                  <a:schemeClr val="dk1"/>
                </a:solidFill>
                <a:latin typeface="Open Sans Semibold"/>
                <a:ea typeface="Open Sans Semibold"/>
              </a:rPr>
              <a:t>XVI °</a:t>
            </a:r>
            <a:r>
              <a:rPr b="0" lang="fr-FR" sz="2800" spc="-1" strike="noStrike">
                <a:solidFill>
                  <a:schemeClr val="dk1"/>
                </a:solidFill>
                <a:latin typeface="Script MT Bold"/>
                <a:ea typeface="Open Sans Semibold"/>
              </a:rPr>
              <a:t>siècle a été le début de l’âge d’or des banquiers. On va assister à l’émergence de dynasties qui vont devenir plus puissantes que les états. (Rothschild, Rockefeller, Warburg, Goldman Sacks …)</a:t>
            </a:r>
            <a:r>
              <a:rPr b="0" lang="fr-FR" sz="2000" spc="-1" strike="noStrike">
                <a:solidFill>
                  <a:schemeClr val="dk1"/>
                </a:solidFill>
                <a:latin typeface="Script MT Bold"/>
                <a:ea typeface="Open Sans Semibold"/>
              </a:rPr>
              <a:t> . </a:t>
            </a:r>
            <a:r>
              <a:rPr b="0" lang="fr-FR" sz="2800" spc="-1" strike="noStrike">
                <a:solidFill>
                  <a:schemeClr val="dk1"/>
                </a:solidFill>
                <a:latin typeface="Script MT Bold"/>
                <a:ea typeface="Open Sans Semibold"/>
              </a:rPr>
              <a:t>David Graeber</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423" dur="indefinite" restart="never" nodeType="tmRoot">
          <p:childTnLst>
            <p:seq>
              <p:cTn id="424" dur="indefinite" nodeType="mainSeq">
                <p:childTnLst>
                  <p:par>
                    <p:cTn id="425" fill="hold">
                      <p:stCondLst>
                        <p:cond delay="indefinite"/>
                      </p:stCondLst>
                      <p:childTnLst>
                        <p:par>
                          <p:cTn id="426" fill="hold">
                            <p:stCondLst>
                              <p:cond delay="0"/>
                            </p:stCondLst>
                            <p:childTnLst>
                              <p:par>
                                <p:cTn id="427" nodeType="clickEffect" fill="hold" presetClass="entr" presetID="1">
                                  <p:stCondLst>
                                    <p:cond delay="0"/>
                                  </p:stCondLst>
                                  <p:childTnLst>
                                    <p:set>
                                      <p:cBhvr>
                                        <p:cTn id="428" dur="1" fill="hold">
                                          <p:stCondLst>
                                            <p:cond delay="0"/>
                                          </p:stCondLst>
                                        </p:cTn>
                                        <p:tgtEl>
                                          <p:spTgt spid="287"/>
                                        </p:tgtEl>
                                        <p:attrNameLst>
                                          <p:attrName>style.visibility</p:attrName>
                                        </p:attrNameLst>
                                      </p:cBhvr>
                                      <p:to>
                                        <p:strVal val="visible"/>
                                      </p:to>
                                    </p:set>
                                  </p:childTnLst>
                                </p:cTn>
                              </p:par>
                            </p:childTnLst>
                          </p:cTn>
                        </p:par>
                      </p:childTnLst>
                    </p:cTn>
                  </p:par>
                  <p:par>
                    <p:cTn id="429" fill="hold">
                      <p:stCondLst>
                        <p:cond delay="indefinite"/>
                      </p:stCondLst>
                      <p:childTnLst>
                        <p:par>
                          <p:cTn id="430" fill="hold">
                            <p:stCondLst>
                              <p:cond delay="0"/>
                            </p:stCondLst>
                            <p:childTnLst>
                              <p:par>
                                <p:cTn id="431" nodeType="clickEffect" fill="hold" presetClass="entr" presetID="1">
                                  <p:stCondLst>
                                    <p:cond delay="0"/>
                                  </p:stCondLst>
                                  <p:childTnLst>
                                    <p:set>
                                      <p:cBhvr>
                                        <p:cTn id="432" dur="1" fill="hold">
                                          <p:stCondLst>
                                            <p:cond delay="0"/>
                                          </p:stCondLst>
                                        </p:cTn>
                                        <p:tgtEl>
                                          <p:spTgt spid="288"/>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nodeType="clickEffect" fill="hold" presetClass="entr" presetID="1">
                                  <p:stCondLst>
                                    <p:cond delay="0"/>
                                  </p:stCondLst>
                                  <p:childTnLst>
                                    <p:set>
                                      <p:cBhvr>
                                        <p:cTn id="436"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91" name="ZoneTexte 8"/>
          <p:cNvSpPr/>
          <p:nvPr/>
        </p:nvSpPr>
        <p:spPr>
          <a:xfrm>
            <a:off x="1106280" y="227880"/>
            <a:ext cx="879948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4.4- Renaissance et Lumière(</a:t>
            </a:r>
            <a:r>
              <a:rPr b="0" lang="fr-FR" sz="3200" spc="-1" strike="noStrike">
                <a:solidFill>
                  <a:srgbClr val="0070c0"/>
                </a:solidFill>
                <a:latin typeface="Arial"/>
              </a:rPr>
              <a:t>XVI° et XVIII° </a:t>
            </a:r>
            <a:r>
              <a:rPr b="0" lang="fr-FR" sz="3200" spc="-1" strike="noStrike">
                <a:solidFill>
                  <a:srgbClr val="0070c0"/>
                </a:solidFill>
                <a:latin typeface="Script MT Bold"/>
              </a:rPr>
              <a:t>…)</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92" name="ZoneTexte 6"/>
          <p:cNvSpPr/>
          <p:nvPr/>
        </p:nvSpPr>
        <p:spPr>
          <a:xfrm>
            <a:off x="552960" y="936360"/>
            <a:ext cx="8799480" cy="6494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Ernest Feydeau (1821-1873, archéologue, écrivain, courtier en bourse, directeur de journaux), résuma la vie intense de James de Rothschild en quelques lignes que voici : « </a:t>
            </a:r>
            <a:r>
              <a:rPr b="0" i="1" lang="fr-FR" sz="2800" spc="-1" strike="noStrike">
                <a:solidFill>
                  <a:schemeClr val="dk1"/>
                </a:solidFill>
                <a:latin typeface="Script MT Bold"/>
              </a:rPr>
              <a:t>Il faut considérer que l’univers entier était son débiteur ; qu’il avait des filiales partout, en Chine, en Inde, jusque dans les régions les moins civilisées ; qu’il avait des navires dans toutes les mers ; qu’il était considéré dans le monde entier comme étant l’expression la plus haute du soutien et de la protection de ses coreligionnaires ; que durant toute sa longue existence, aucune affaire importante quelle qu’elle soit et dans quelque lieu ou recoin de la planète que ce soit, ne pouvait se faire sans qu’il ne soit consulté ou invité à y prendre part.</a:t>
            </a:r>
            <a:r>
              <a:rPr b="0" lang="fr-FR" sz="2800" spc="-1" strike="noStrike">
                <a:solidFill>
                  <a:schemeClr val="dk1"/>
                </a:solidFill>
                <a:latin typeface="Script MT Bold"/>
              </a:rPr>
              <a:t> » (Piétro Trotta)</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437" dur="indefinite" restart="never" nodeType="tmRoot">
          <p:childTnLst>
            <p:seq>
              <p:cTn id="438" dur="indefinite" nodeType="mainSeq">
                <p:childTnLst>
                  <p:par>
                    <p:cTn id="439" fill="hold">
                      <p:stCondLst>
                        <p:cond delay="indefinite"/>
                      </p:stCondLst>
                      <p:childTnLst>
                        <p:par>
                          <p:cTn id="440" fill="hold">
                            <p:stCondLst>
                              <p:cond delay="0"/>
                            </p:stCondLst>
                            <p:childTnLst>
                              <p:par>
                                <p:cTn id="441" nodeType="clickEffect" fill="hold" presetClass="entr" presetID="1">
                                  <p:stCondLst>
                                    <p:cond delay="0"/>
                                  </p:stCondLst>
                                  <p:childTnLst>
                                    <p:set>
                                      <p:cBhvr>
                                        <p:cTn id="442"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294" name="ZoneTexte 4"/>
          <p:cNvSpPr/>
          <p:nvPr/>
        </p:nvSpPr>
        <p:spPr>
          <a:xfrm>
            <a:off x="505800" y="859680"/>
            <a:ext cx="8799480" cy="19796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Un capitulaire de Charlemagne en 789 interdit le prêt contre usure. il faudra attendre 1000 ans, pour que cette interdiction disparaisse officiellement avec la révolution de 1789 !</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95" name="ZoneTexte 6"/>
          <p:cNvSpPr/>
          <p:nvPr/>
        </p:nvSpPr>
        <p:spPr>
          <a:xfrm>
            <a:off x="505800" y="4925160"/>
            <a:ext cx="8799480" cy="1613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On nous a enseigné que la révolution de 1789 avait aboli les privilèges, on nous a caché qu’elle en avait créé un énorme qui changera le cours de l’histoire !</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96" name="ZoneTexte 9"/>
          <p:cNvSpPr/>
          <p:nvPr/>
        </p:nvSpPr>
        <p:spPr>
          <a:xfrm>
            <a:off x="552960" y="3668760"/>
            <a:ext cx="879948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Un décret du 11 avril 1793 déclare que l’argent est désormais une marchandise et qu’en conséquence le prêt n’est plus soumis au taux légal pour tous.</a:t>
            </a:r>
            <a:endParaRPr b="0" lang="fr-FR" sz="2400" spc="-1" strike="noStrike">
              <a:solidFill>
                <a:srgbClr val="000000"/>
              </a:solidFill>
              <a:latin typeface="Arial"/>
            </a:endParaRPr>
          </a:p>
        </p:txBody>
      </p:sp>
      <p:sp>
        <p:nvSpPr>
          <p:cNvPr id="297" name="ZoneTexte 7"/>
          <p:cNvSpPr/>
          <p:nvPr/>
        </p:nvSpPr>
        <p:spPr>
          <a:xfrm>
            <a:off x="505800" y="2264400"/>
            <a:ext cx="8799480" cy="19796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Le 12 octobre 1789, la toute nouvelle Assemblée Nationale a voté pour la première fois, la légalisation du prêt avec usure sur la base d’un taux règlementé de 5% pour les particuliers et libre pour le commerce !</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298" name="ZoneTexte 11"/>
          <p:cNvSpPr/>
          <p:nvPr/>
        </p:nvSpPr>
        <p:spPr>
          <a:xfrm>
            <a:off x="1106280" y="227880"/>
            <a:ext cx="879948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4.5- Le bas âge (à partir du </a:t>
            </a:r>
            <a:r>
              <a:rPr b="0" lang="fr-FR" sz="3200" spc="-1" strike="noStrike">
                <a:solidFill>
                  <a:srgbClr val="0070c0"/>
                </a:solidFill>
                <a:latin typeface="Arial"/>
              </a:rPr>
              <a:t>XVIII°</a:t>
            </a:r>
            <a:r>
              <a:rPr b="0" lang="fr-FR" sz="3200" spc="-1" strike="noStrike">
                <a:solidFill>
                  <a:srgbClr val="0070c0"/>
                </a:solidFill>
                <a:latin typeface="Script MT Bold"/>
              </a:rPr>
              <a:t> …)</a:t>
            </a:r>
            <a:endParaRPr b="0" lang="fr-FR" sz="32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443" dur="indefinite" restart="never" nodeType="tmRoot">
          <p:childTnLst>
            <p:seq>
              <p:cTn id="444" dur="indefinite" nodeType="mainSeq">
                <p:childTnLst>
                  <p:par>
                    <p:cTn id="445" fill="hold">
                      <p:stCondLst>
                        <p:cond delay="indefinite"/>
                      </p:stCondLst>
                      <p:childTnLst>
                        <p:par>
                          <p:cTn id="446" fill="hold">
                            <p:stCondLst>
                              <p:cond delay="0"/>
                            </p:stCondLst>
                            <p:childTnLst>
                              <p:par>
                                <p:cTn id="447" nodeType="clickEffect" fill="hold" presetClass="entr" presetID="1">
                                  <p:stCondLst>
                                    <p:cond delay="0"/>
                                  </p:stCondLst>
                                  <p:childTnLst>
                                    <p:set>
                                      <p:cBhvr>
                                        <p:cTn id="448" dur="1" fill="hold">
                                          <p:stCondLst>
                                            <p:cond delay="0"/>
                                          </p:stCondLst>
                                        </p:cTn>
                                        <p:tgtEl>
                                          <p:spTgt spid="294"/>
                                        </p:tgtEl>
                                        <p:attrNameLst>
                                          <p:attrName>style.visibility</p:attrName>
                                        </p:attrNameLst>
                                      </p:cBhvr>
                                      <p:to>
                                        <p:strVal val="visible"/>
                                      </p:to>
                                    </p:set>
                                  </p:childTnLst>
                                </p:cTn>
                              </p:par>
                            </p:childTnLst>
                          </p:cTn>
                        </p:par>
                      </p:childTnLst>
                    </p:cTn>
                  </p:par>
                  <p:par>
                    <p:cTn id="449" fill="hold">
                      <p:stCondLst>
                        <p:cond delay="indefinite"/>
                      </p:stCondLst>
                      <p:childTnLst>
                        <p:par>
                          <p:cTn id="450" fill="hold">
                            <p:stCondLst>
                              <p:cond delay="0"/>
                            </p:stCondLst>
                            <p:childTnLst>
                              <p:par>
                                <p:cTn id="451" nodeType="clickEffect" fill="hold" presetClass="entr" presetID="1">
                                  <p:stCondLst>
                                    <p:cond delay="0"/>
                                  </p:stCondLst>
                                  <p:childTnLst>
                                    <p:set>
                                      <p:cBhvr>
                                        <p:cTn id="452" dur="1" fill="hold">
                                          <p:stCondLst>
                                            <p:cond delay="0"/>
                                          </p:stCondLst>
                                        </p:cTn>
                                        <p:tgtEl>
                                          <p:spTgt spid="297"/>
                                        </p:tgtEl>
                                        <p:attrNameLst>
                                          <p:attrName>style.visibility</p:attrName>
                                        </p:attrNameLst>
                                      </p:cBhvr>
                                      <p:to>
                                        <p:strVal val="visible"/>
                                      </p:to>
                                    </p:set>
                                  </p:childTnLst>
                                </p:cTn>
                              </p:par>
                            </p:childTnLst>
                          </p:cTn>
                        </p:par>
                      </p:childTnLst>
                    </p:cTn>
                  </p:par>
                  <p:par>
                    <p:cTn id="453" fill="hold">
                      <p:stCondLst>
                        <p:cond delay="indefinite"/>
                      </p:stCondLst>
                      <p:childTnLst>
                        <p:par>
                          <p:cTn id="454" fill="hold">
                            <p:stCondLst>
                              <p:cond delay="0"/>
                            </p:stCondLst>
                            <p:childTnLst>
                              <p:par>
                                <p:cTn id="455" nodeType="clickEffect" fill="hold" presetClass="entr" presetID="1">
                                  <p:stCondLst>
                                    <p:cond delay="0"/>
                                  </p:stCondLst>
                                  <p:childTnLst>
                                    <p:set>
                                      <p:cBhvr>
                                        <p:cTn id="456" dur="1" fill="hold">
                                          <p:stCondLst>
                                            <p:cond delay="0"/>
                                          </p:stCondLst>
                                        </p:cTn>
                                        <p:tgtEl>
                                          <p:spTgt spid="296"/>
                                        </p:tgtEl>
                                        <p:attrNameLst>
                                          <p:attrName>style.visibility</p:attrName>
                                        </p:attrNameLst>
                                      </p:cBhvr>
                                      <p:to>
                                        <p:strVal val="visible"/>
                                      </p:to>
                                    </p:set>
                                  </p:childTnLst>
                                </p:cTn>
                              </p:par>
                            </p:childTnLst>
                          </p:cTn>
                        </p:par>
                      </p:childTnLst>
                    </p:cTn>
                  </p:par>
                  <p:par>
                    <p:cTn id="457" fill="hold">
                      <p:stCondLst>
                        <p:cond delay="indefinite"/>
                      </p:stCondLst>
                      <p:childTnLst>
                        <p:par>
                          <p:cTn id="458" fill="hold">
                            <p:stCondLst>
                              <p:cond delay="0"/>
                            </p:stCondLst>
                            <p:childTnLst>
                              <p:par>
                                <p:cTn id="459" nodeType="clickEffect" fill="hold" presetClass="entr" presetID="1">
                                  <p:stCondLst>
                                    <p:cond delay="0"/>
                                  </p:stCondLst>
                                  <p:childTnLst>
                                    <p:set>
                                      <p:cBhvr>
                                        <p:cTn id="460"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300" name="ZoneTexte 5"/>
          <p:cNvSpPr/>
          <p:nvPr/>
        </p:nvSpPr>
        <p:spPr>
          <a:xfrm>
            <a:off x="540360" y="2665440"/>
            <a:ext cx="8977320" cy="1918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6000" spc="-1" strike="noStrike">
                <a:solidFill>
                  <a:srgbClr val="0070c0"/>
                </a:solidFill>
                <a:latin typeface="Script MT Bold"/>
              </a:rPr>
              <a:t>-5- Qui crée la monnaie ?</a:t>
            </a:r>
            <a:endParaRPr b="0" lang="fr-FR" sz="60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1" name="Picture 2" descr="http://upload.wikimedia.org/wikipedia/commons/0/0f/2001_Maurice_F%C3%A9lix_Charles_Allais_par_Harcourt_.jpg"/>
          <p:cNvPicPr/>
          <p:nvPr/>
        </p:nvPicPr>
        <p:blipFill>
          <a:blip r:embed="rId1"/>
          <a:stretch/>
        </p:blipFill>
        <p:spPr>
          <a:xfrm>
            <a:off x="163800" y="195120"/>
            <a:ext cx="1369440" cy="1709280"/>
          </a:xfrm>
          <a:prstGeom prst="rect">
            <a:avLst/>
          </a:prstGeom>
          <a:ln w="9525">
            <a:noFill/>
          </a:ln>
        </p:spPr>
      </p:pic>
      <p:sp>
        <p:nvSpPr>
          <p:cNvPr id="302" name="ZoneTexte 4"/>
          <p:cNvSpPr/>
          <p:nvPr/>
        </p:nvSpPr>
        <p:spPr>
          <a:xfrm>
            <a:off x="1763640" y="905760"/>
            <a:ext cx="8142120" cy="3139200"/>
          </a:xfrm>
          <a:prstGeom prst="rect">
            <a:avLst/>
          </a:prstGeom>
          <a:noFill/>
          <a:ln w="9525">
            <a:noFill/>
          </a:ln>
        </p:spPr>
        <p:style>
          <a:lnRef idx="0"/>
          <a:fillRef idx="0"/>
          <a:effectRef idx="0"/>
          <a:fontRef idx="minor"/>
        </p:style>
        <p:txBody>
          <a:bodyPr lIns="90000" rIns="90000" tIns="45000" bIns="45000" anchor="t">
            <a:spAutoFit/>
          </a:bodyPr>
          <a:p>
            <a:pPr defTabSz="914400">
              <a:lnSpc>
                <a:spcPct val="100000"/>
              </a:lnSpc>
            </a:pPr>
            <a:r>
              <a:rPr b="1" lang="fr-FR" sz="2800" spc="-1" strike="noStrike">
                <a:solidFill>
                  <a:schemeClr val="dk1"/>
                </a:solidFill>
                <a:latin typeface="Script MT Bold"/>
              </a:rPr>
              <a:t>Maurice  Allais</a:t>
            </a:r>
            <a:r>
              <a:rPr b="0" lang="fr-FR" sz="2800" spc="-1" strike="noStrike">
                <a:solidFill>
                  <a:schemeClr val="dk1"/>
                </a:solidFill>
                <a:latin typeface="Script MT Bold"/>
              </a:rPr>
              <a:t>, ( 1911  - 2010) Ses travaux lui valent de très nombreuses récompenses qui culminent avec l'attribution du </a:t>
            </a:r>
            <a:r>
              <a:rPr b="1" lang="fr-FR" sz="2800" spc="-1" strike="noStrike">
                <a:solidFill>
                  <a:schemeClr val="dk1"/>
                </a:solidFill>
                <a:latin typeface="Script MT Bold"/>
              </a:rPr>
              <a:t>« prix Nobel » d'économie en 1988</a:t>
            </a:r>
            <a:r>
              <a:rPr b="1" lang="fr-FR" sz="3200" spc="-1" strike="noStrike">
                <a:solidFill>
                  <a:schemeClr val="dk1"/>
                </a:solidFill>
                <a:latin typeface="Script MT Bold"/>
              </a:rPr>
              <a:t>.</a:t>
            </a:r>
            <a:endParaRPr b="0" lang="fr-FR" sz="3200" spc="-1" strike="noStrike">
              <a:solidFill>
                <a:srgbClr val="000000"/>
              </a:solidFill>
              <a:latin typeface="Arial"/>
            </a:endParaRPr>
          </a:p>
          <a:p>
            <a:pPr defTabSz="914400">
              <a:lnSpc>
                <a:spcPct val="100000"/>
              </a:lnSpc>
            </a:pPr>
            <a:r>
              <a:rPr b="1" lang="fr-FR" sz="2800" spc="-1" strike="noStrike">
                <a:solidFill>
                  <a:schemeClr val="dk1"/>
                </a:solidFill>
                <a:latin typeface="Script MT Bold"/>
              </a:rPr>
              <a:t>(Seul français à avoir obtenu cette distinction jusqu’en 2014)</a:t>
            </a: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Calibri"/>
              </a:rPr>
              <a:t> </a:t>
            </a:r>
            <a:endParaRPr b="0" lang="fr-FR" sz="2800" spc="-1" strike="noStrike">
              <a:solidFill>
                <a:srgbClr val="000000"/>
              </a:solidFill>
              <a:latin typeface="Arial"/>
            </a:endParaRPr>
          </a:p>
        </p:txBody>
      </p:sp>
      <p:sp>
        <p:nvSpPr>
          <p:cNvPr id="303" name="ZoneTexte 4"/>
          <p:cNvSpPr/>
          <p:nvPr/>
        </p:nvSpPr>
        <p:spPr>
          <a:xfrm>
            <a:off x="626400" y="3318480"/>
            <a:ext cx="9279000" cy="3932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 </a:t>
            </a:r>
            <a:r>
              <a:rPr b="0" lang="fr-FR" sz="2800" spc="-1" strike="noStrike">
                <a:solidFill>
                  <a:srgbClr val="ff0000"/>
                </a:solidFill>
                <a:latin typeface="Script MT Bold"/>
              </a:rPr>
              <a:t>Il est aujourd’hui pour le moins paradoxal de constater que lorsque, pendant des siècles, l’Ancien Régime avait préservé jalousement le droit de l’Etat de battre monnaie et le privilège exclusif d’en garder le bénéfice, la République </a:t>
            </a:r>
            <a:r>
              <a:rPr b="0" lang="fr-FR" sz="2800" spc="-1" strike="noStrike" u="sng">
                <a:solidFill>
                  <a:srgbClr val="ff0000"/>
                </a:solidFill>
                <a:uFillTx/>
                <a:latin typeface="Script MT Bold"/>
              </a:rPr>
              <a:t>démocratique</a:t>
            </a:r>
            <a:r>
              <a:rPr b="0" lang="fr-FR" sz="2800" spc="-1" strike="noStrike">
                <a:solidFill>
                  <a:srgbClr val="ff0000"/>
                </a:solidFill>
                <a:latin typeface="Script MT Bold"/>
              </a:rPr>
              <a:t> a abandonné ce droit et ce privilège à des personnes privées !</a:t>
            </a:r>
            <a:r>
              <a:rPr b="0" lang="fr-FR" sz="2800" spc="-1" strike="noStrike">
                <a:solidFill>
                  <a:schemeClr val="dk1"/>
                </a:solidFill>
                <a:latin typeface="Script MT Bold"/>
              </a:rPr>
              <a:t> </a:t>
            </a: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Script MT Bold"/>
              </a:rPr>
              <a:t>(L’impôt sur le capital et la réforme monétaire, 1976)</a:t>
            </a: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304" name="ZoneTexte 6"/>
          <p:cNvSpPr/>
          <p:nvPr/>
        </p:nvSpPr>
        <p:spPr>
          <a:xfrm>
            <a:off x="2396520" y="167760"/>
            <a:ext cx="5532480" cy="6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600" spc="-1" strike="noStrike">
                <a:solidFill>
                  <a:srgbClr val="0070c0"/>
                </a:solidFill>
                <a:latin typeface="Script MT Bold"/>
              </a:rPr>
              <a:t>-5- Qui crée la monnaie ?</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461" dur="indefinite" restart="never" nodeType="tmRoot">
          <p:childTnLst>
            <p:seq>
              <p:cTn id="462" dur="indefinite" nodeType="mainSeq">
                <p:childTnLst>
                  <p:par>
                    <p:cTn id="463" fill="hold">
                      <p:stCondLst>
                        <p:cond delay="indefinite"/>
                      </p:stCondLst>
                      <p:childTnLst>
                        <p:par>
                          <p:cTn id="464" fill="hold">
                            <p:stCondLst>
                              <p:cond delay="0"/>
                            </p:stCondLst>
                            <p:childTnLst>
                              <p:par>
                                <p:cTn id="465" nodeType="clickEffect" fill="hold" presetClass="entr" presetID="1">
                                  <p:stCondLst>
                                    <p:cond delay="0"/>
                                  </p:stCondLst>
                                  <p:childTnLst>
                                    <p:set>
                                      <p:cBhvr>
                                        <p:cTn id="466"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Rectangle 2"/>
          <p:cNvSpPr/>
          <p:nvPr/>
        </p:nvSpPr>
        <p:spPr>
          <a:xfrm>
            <a:off x="648720" y="832320"/>
            <a:ext cx="8800200" cy="25286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chemeClr val="dk1"/>
                </a:solidFill>
                <a:latin typeface="Script MT Bold"/>
              </a:rPr>
              <a:t>Le pouvoir incommensurable de créer la monnaie, droit jalousement conservé autrefois par le pouvoir, a été donné aux banques privées c’est à dire à des personnes privées !!!</a:t>
            </a:r>
            <a:endParaRPr b="0" lang="fr-FR" sz="3200" spc="-1" strike="noStrike">
              <a:solidFill>
                <a:srgbClr val="000000"/>
              </a:solidFill>
              <a:latin typeface="Arial"/>
            </a:endParaRPr>
          </a:p>
        </p:txBody>
      </p:sp>
      <p:sp>
        <p:nvSpPr>
          <p:cNvPr id="306" name="Rectangle 3"/>
          <p:cNvSpPr/>
          <p:nvPr/>
        </p:nvSpPr>
        <p:spPr>
          <a:xfrm>
            <a:off x="657720" y="3105000"/>
            <a:ext cx="8800200" cy="20408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ff0000"/>
                </a:solidFill>
                <a:latin typeface="Script MT Bold"/>
              </a:rPr>
              <a:t>On a donné aux banquiers </a:t>
            </a:r>
            <a:r>
              <a:rPr b="0" lang="fr-FR" sz="3200" spc="-1" strike="noStrike" u="sng">
                <a:solidFill>
                  <a:srgbClr val="ff0000"/>
                </a:solidFill>
                <a:uFillTx/>
                <a:latin typeface="Script MT Bold"/>
              </a:rPr>
              <a:t>le pouvoir exorbitant </a:t>
            </a:r>
            <a:r>
              <a:rPr b="0" lang="fr-FR" sz="3200" spc="-1" strike="noStrike">
                <a:solidFill>
                  <a:srgbClr val="ff0000"/>
                </a:solidFill>
                <a:latin typeface="Script MT Bold"/>
              </a:rPr>
              <a:t>de créer de la monnaie à partir de rien au moyen du crédit et de </a:t>
            </a:r>
            <a:r>
              <a:rPr b="0" lang="fr-FR" sz="3200" spc="-1" strike="noStrike" u="sng">
                <a:solidFill>
                  <a:srgbClr val="ff0000"/>
                </a:solidFill>
                <a:uFillTx/>
                <a:latin typeface="Script MT Bold"/>
              </a:rPr>
              <a:t>la prêter contre intérêts composés.</a:t>
            </a:r>
            <a:endParaRPr b="0" lang="fr-FR" sz="3200" spc="-1" strike="noStrike">
              <a:solidFill>
                <a:srgbClr val="000000"/>
              </a:solidFill>
              <a:latin typeface="Arial"/>
            </a:endParaRPr>
          </a:p>
        </p:txBody>
      </p:sp>
      <p:sp>
        <p:nvSpPr>
          <p:cNvPr id="307" name="Rectangle 5"/>
          <p:cNvSpPr/>
          <p:nvPr/>
        </p:nvSpPr>
        <p:spPr>
          <a:xfrm>
            <a:off x="615960" y="4878360"/>
            <a:ext cx="8800200" cy="1553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ff0000"/>
                </a:solidFill>
                <a:latin typeface="Script MT Bold"/>
              </a:rPr>
              <a:t>Lors de l’octroi d’un prêt le banquier crée de l’argent à partir de rien (ex nihilo). Lors du remboursement cet argent est détruit !</a:t>
            </a:r>
            <a:endParaRPr b="0" lang="fr-FR" sz="3200" spc="-1" strike="noStrike">
              <a:solidFill>
                <a:srgbClr val="000000"/>
              </a:solidFill>
              <a:latin typeface="Arial"/>
            </a:endParaRPr>
          </a:p>
        </p:txBody>
      </p:sp>
      <p:sp>
        <p:nvSpPr>
          <p:cNvPr id="308" name="ZoneTexte 4"/>
          <p:cNvSpPr/>
          <p:nvPr/>
        </p:nvSpPr>
        <p:spPr>
          <a:xfrm>
            <a:off x="362880" y="167760"/>
            <a:ext cx="8977320" cy="6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600" spc="-1" strike="noStrike">
                <a:solidFill>
                  <a:srgbClr val="0070c0"/>
                </a:solidFill>
                <a:latin typeface="Script MT Bold"/>
              </a:rPr>
              <a:t>-5- Qui crée la monnaie ?</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467" dur="indefinite" restart="never" nodeType="tmRoot">
          <p:childTnLst>
            <p:seq>
              <p:cTn id="468" dur="indefinite" nodeType="mainSeq">
                <p:childTnLst>
                  <p:par>
                    <p:cTn id="469" fill="hold">
                      <p:stCondLst>
                        <p:cond delay="indefinite"/>
                      </p:stCondLst>
                      <p:childTnLst>
                        <p:par>
                          <p:cTn id="470" fill="hold">
                            <p:stCondLst>
                              <p:cond delay="0"/>
                            </p:stCondLst>
                            <p:childTnLst>
                              <p:par>
                                <p:cTn id="471" nodeType="clickEffect" fill="hold" presetClass="entr" presetID="1">
                                  <p:stCondLst>
                                    <p:cond delay="0"/>
                                  </p:stCondLst>
                                  <p:childTnLst>
                                    <p:set>
                                      <p:cBhvr>
                                        <p:cTn id="472" dur="1" fill="hold">
                                          <p:stCondLst>
                                            <p:cond delay="0"/>
                                          </p:stCondLst>
                                        </p:cTn>
                                        <p:tgtEl>
                                          <p:spTgt spid="305"/>
                                        </p:tgtEl>
                                        <p:attrNameLst>
                                          <p:attrName>style.visibility</p:attrName>
                                        </p:attrNameLst>
                                      </p:cBhvr>
                                      <p:to>
                                        <p:strVal val="visible"/>
                                      </p:to>
                                    </p:set>
                                  </p:childTnLst>
                                </p:cTn>
                              </p:par>
                            </p:childTnLst>
                          </p:cTn>
                        </p:par>
                      </p:childTnLst>
                    </p:cTn>
                  </p:par>
                  <p:par>
                    <p:cTn id="473" fill="hold">
                      <p:stCondLst>
                        <p:cond delay="indefinite"/>
                      </p:stCondLst>
                      <p:childTnLst>
                        <p:par>
                          <p:cTn id="474" fill="hold">
                            <p:stCondLst>
                              <p:cond delay="0"/>
                            </p:stCondLst>
                            <p:childTnLst>
                              <p:par>
                                <p:cTn id="475" nodeType="clickEffect" fill="hold" presetClass="entr" presetID="1">
                                  <p:stCondLst>
                                    <p:cond delay="0"/>
                                  </p:stCondLst>
                                  <p:childTnLst>
                                    <p:set>
                                      <p:cBhvr>
                                        <p:cTn id="476" dur="1" fill="hold">
                                          <p:stCondLst>
                                            <p:cond delay="0"/>
                                          </p:stCondLst>
                                        </p:cTn>
                                        <p:tgtEl>
                                          <p:spTgt spid="306"/>
                                        </p:tgtEl>
                                        <p:attrNameLst>
                                          <p:attrName>style.visibility</p:attrName>
                                        </p:attrNameLst>
                                      </p:cBhvr>
                                      <p:to>
                                        <p:strVal val="visible"/>
                                      </p:to>
                                    </p:set>
                                  </p:childTnLst>
                                </p:cTn>
                              </p:par>
                            </p:childTnLst>
                          </p:cTn>
                        </p:par>
                      </p:childTnLst>
                    </p:cTn>
                  </p:par>
                  <p:par>
                    <p:cTn id="477" fill="hold">
                      <p:stCondLst>
                        <p:cond delay="indefinite"/>
                      </p:stCondLst>
                      <p:childTnLst>
                        <p:par>
                          <p:cTn id="478" fill="hold">
                            <p:stCondLst>
                              <p:cond delay="0"/>
                            </p:stCondLst>
                            <p:childTnLst>
                              <p:par>
                                <p:cTn id="479" nodeType="clickEffect" fill="hold" presetClass="entr" presetID="1">
                                  <p:stCondLst>
                                    <p:cond delay="0"/>
                                  </p:stCondLst>
                                  <p:childTnLst>
                                    <p:set>
                                      <p:cBhvr>
                                        <p:cTn id="480"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ZoneTexte 16"/>
          <p:cNvSpPr/>
          <p:nvPr/>
        </p:nvSpPr>
        <p:spPr>
          <a:xfrm>
            <a:off x="2376360" y="226800"/>
            <a:ext cx="655956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1.2- Qu’est ce que la monnaie ?</a:t>
            </a:r>
            <a:endParaRPr b="0" lang="fr-FR" sz="3200" spc="-1" strike="noStrike">
              <a:solidFill>
                <a:srgbClr val="000000"/>
              </a:solidFill>
              <a:latin typeface="Arial"/>
            </a:endParaRPr>
          </a:p>
        </p:txBody>
      </p:sp>
      <p:sp>
        <p:nvSpPr>
          <p:cNvPr id="147" name="ZoneTexte 6"/>
          <p:cNvSpPr/>
          <p:nvPr/>
        </p:nvSpPr>
        <p:spPr>
          <a:xfrm>
            <a:off x="497160" y="863640"/>
            <a:ext cx="8809200" cy="3078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 </a:t>
            </a:r>
            <a:r>
              <a:rPr b="0" lang="fr-FR" sz="2800" spc="-1" strike="noStrike">
                <a:solidFill>
                  <a:schemeClr val="dk1"/>
                </a:solidFill>
                <a:latin typeface="Script MT Bold"/>
              </a:rPr>
              <a:t>On a coutume d’associer à la monnaie trois fonctions :</a:t>
            </a: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Script MT Bold"/>
              </a:rPr>
              <a:t>-1- Faciliter les échanges.</a:t>
            </a: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Script MT Bold"/>
              </a:rPr>
              <a:t>-2- Unité de compte.</a:t>
            </a: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Script MT Bold"/>
              </a:rPr>
              <a:t>-3- Réserve de valeur.</a:t>
            </a: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148" name="ZoneTexte 7"/>
          <p:cNvSpPr/>
          <p:nvPr/>
        </p:nvSpPr>
        <p:spPr>
          <a:xfrm>
            <a:off x="633240" y="3357000"/>
            <a:ext cx="8284680" cy="1797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Le rôle de la monnaie est avant tout de faciliter les échanges dans les activités. La fonction unité de compte est une conséquence de cette fonction primordiale. </a:t>
            </a:r>
            <a:endParaRPr b="0" lang="fr-FR" sz="2800" spc="-1" strike="noStrike">
              <a:solidFill>
                <a:srgbClr val="000000"/>
              </a:solidFill>
              <a:latin typeface="Arial"/>
            </a:endParaRPr>
          </a:p>
        </p:txBody>
      </p:sp>
      <p:sp>
        <p:nvSpPr>
          <p:cNvPr id="149" name="ZoneTexte 4"/>
          <p:cNvSpPr/>
          <p:nvPr/>
        </p:nvSpPr>
        <p:spPr>
          <a:xfrm>
            <a:off x="694080" y="4732200"/>
            <a:ext cx="828468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La fonction réserve de valeur est préjudiciable à l’économie.</a:t>
            </a:r>
            <a:endParaRPr b="0" lang="fr-FR" sz="2800" spc="-1" strike="noStrike">
              <a:solidFill>
                <a:srgbClr val="000000"/>
              </a:solidFill>
              <a:latin typeface="Arial"/>
            </a:endParaRPr>
          </a:p>
        </p:txBody>
      </p:sp>
      <p:sp>
        <p:nvSpPr>
          <p:cNvPr id="150" name="ZoneTexte 5"/>
          <p:cNvSpPr/>
          <p:nvPr/>
        </p:nvSpPr>
        <p:spPr>
          <a:xfrm>
            <a:off x="699120" y="5582880"/>
            <a:ext cx="828468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L’expression « monnaie d’échange » est un pléonasme.</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25" dur="indefinite" restart="never" nodeType="tmRoot">
          <p:childTnLst>
            <p:seq>
              <p:cTn id="26" dur="indefinite" nodeType="mainSeq">
                <p:childTnLst>
                  <p:par>
                    <p:cTn id="27" fill="hold">
                      <p:stCondLst>
                        <p:cond delay="indefinite"/>
                      </p:stCondLst>
                      <p:childTnLst>
                        <p:par>
                          <p:cTn id="28" fill="hold">
                            <p:stCondLst>
                              <p:cond delay="0"/>
                            </p:stCondLst>
                            <p:childTnLst>
                              <p:par>
                                <p:cTn id="29" nodeType="clickEffect" fill="hold" presetClass="entr" presetID="1">
                                  <p:stCondLst>
                                    <p:cond delay="0"/>
                                  </p:stCondLst>
                                  <p:childTnLst>
                                    <p:set>
                                      <p:cBhvr>
                                        <p:cTn id="30" dur="1" fill="hold">
                                          <p:stCondLst>
                                            <p:cond delay="0"/>
                                          </p:stCondLst>
                                        </p:cTn>
                                        <p:tgtEl>
                                          <p:spTgt spid="1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1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1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ZoneTexte 3"/>
          <p:cNvSpPr/>
          <p:nvPr/>
        </p:nvSpPr>
        <p:spPr>
          <a:xfrm>
            <a:off x="689760" y="3724920"/>
            <a:ext cx="8534160" cy="22244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2800" spc="-1" strike="noStrike">
                <a:solidFill>
                  <a:schemeClr val="dk1"/>
                </a:solidFill>
                <a:latin typeface="Script MT Bold"/>
              </a:rPr>
              <a:t>Le procédé par lequel les banques créent l’argent est tellement simple que l’esprit en est révulsé.  Quand quelque chose de si important est concerné, seul un grand mystère semble possible!</a:t>
            </a:r>
            <a:endParaRPr b="0" lang="fr-FR" sz="2800" spc="-1" strike="noStrike">
              <a:solidFill>
                <a:srgbClr val="000000"/>
              </a:solidFill>
              <a:latin typeface="Arial"/>
            </a:endParaRPr>
          </a:p>
          <a:p>
            <a:pPr algn="ctr" defTabSz="914400">
              <a:lnSpc>
                <a:spcPct val="100000"/>
              </a:lnSpc>
            </a:pPr>
            <a:r>
              <a:rPr b="0" lang="fr-FR" sz="2800" spc="-1" strike="noStrike">
                <a:solidFill>
                  <a:schemeClr val="dk1"/>
                </a:solidFill>
                <a:latin typeface="Script MT Bold"/>
              </a:rPr>
              <a:t>Money : Whence it came, where it went’s (1975)</a:t>
            </a:r>
            <a:endParaRPr b="0" lang="fr-FR" sz="2800" spc="-1" strike="noStrike">
              <a:solidFill>
                <a:srgbClr val="000000"/>
              </a:solidFill>
              <a:latin typeface="Arial"/>
            </a:endParaRPr>
          </a:p>
        </p:txBody>
      </p:sp>
      <p:pic>
        <p:nvPicPr>
          <p:cNvPr id="310" name="Picture 2" descr="RÃ©sultat de recherche d'images pour &quot;john kenneth galbraith&quot;"/>
          <p:cNvPicPr/>
          <p:nvPr/>
        </p:nvPicPr>
        <p:blipFill>
          <a:blip r:embed="rId1"/>
          <a:stretch/>
        </p:blipFill>
        <p:spPr>
          <a:xfrm>
            <a:off x="276840" y="1427760"/>
            <a:ext cx="3473640" cy="1935720"/>
          </a:xfrm>
          <a:prstGeom prst="rect">
            <a:avLst/>
          </a:prstGeom>
          <a:ln w="0">
            <a:noFill/>
          </a:ln>
        </p:spPr>
      </p:pic>
      <p:sp>
        <p:nvSpPr>
          <p:cNvPr id="311" name="ZoneTexte 4"/>
          <p:cNvSpPr/>
          <p:nvPr/>
        </p:nvSpPr>
        <p:spPr>
          <a:xfrm>
            <a:off x="3796200" y="1575000"/>
            <a:ext cx="5874120" cy="19184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2400" spc="-1" strike="noStrike">
                <a:solidFill>
                  <a:schemeClr val="dk1"/>
                </a:solidFill>
                <a:latin typeface="Script MT Bold"/>
              </a:rPr>
              <a:t>John Kenneth Galbraith (1908-2006)</a:t>
            </a:r>
            <a:endParaRPr b="0" lang="fr-FR" sz="2400" spc="-1" strike="noStrike">
              <a:solidFill>
                <a:srgbClr val="000000"/>
              </a:solidFill>
              <a:latin typeface="Arial"/>
            </a:endParaRPr>
          </a:p>
          <a:p>
            <a:pPr algn="ctr" defTabSz="914400">
              <a:lnSpc>
                <a:spcPct val="100000"/>
              </a:lnSpc>
            </a:pPr>
            <a:r>
              <a:rPr b="0" lang="fr-FR" sz="2400" spc="-1" strike="noStrike">
                <a:solidFill>
                  <a:schemeClr val="dk1"/>
                </a:solidFill>
                <a:latin typeface="Script MT Bold"/>
              </a:rPr>
              <a:t>Economiste Américain</a:t>
            </a:r>
            <a:endParaRPr b="0" lang="fr-FR" sz="2400" spc="-1" strike="noStrike">
              <a:solidFill>
                <a:srgbClr val="000000"/>
              </a:solidFill>
              <a:latin typeface="Arial"/>
            </a:endParaRPr>
          </a:p>
          <a:p>
            <a:pPr algn="ctr" defTabSz="914400">
              <a:lnSpc>
                <a:spcPct val="100000"/>
              </a:lnSpc>
            </a:pPr>
            <a:r>
              <a:rPr b="0" lang="fr-FR" sz="2400" spc="-1" strike="noStrike">
                <a:solidFill>
                  <a:schemeClr val="dk1"/>
                </a:solidFill>
                <a:latin typeface="Script MT Bold"/>
              </a:rPr>
              <a:t>Conseillé des présidents Franklin Delanoe Roosevelt, John Fitzgerald Kennedy</a:t>
            </a:r>
            <a:endParaRPr b="0" lang="fr-FR" sz="2400" spc="-1" strike="noStrike">
              <a:solidFill>
                <a:srgbClr val="000000"/>
              </a:solidFill>
              <a:latin typeface="Arial"/>
            </a:endParaRPr>
          </a:p>
        </p:txBody>
      </p:sp>
      <p:sp>
        <p:nvSpPr>
          <p:cNvPr id="312" name="ZoneTexte 5"/>
          <p:cNvSpPr/>
          <p:nvPr/>
        </p:nvSpPr>
        <p:spPr>
          <a:xfrm>
            <a:off x="1427400" y="195120"/>
            <a:ext cx="542340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600" spc="-1" strike="noStrike">
                <a:solidFill>
                  <a:srgbClr val="0070c0"/>
                </a:solidFill>
                <a:latin typeface="Script MT Bold"/>
              </a:rPr>
              <a:t>-5- Qui crée la monnaie ?</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481" dur="indefinite" restart="never" nodeType="tmRoot">
          <p:childTnLst>
            <p:seq>
              <p:cTn id="482" dur="indefinite" nodeType="mainSeq">
                <p:childTnLst>
                  <p:par>
                    <p:cTn id="483" fill="hold">
                      <p:stCondLst>
                        <p:cond delay="indefinite"/>
                      </p:stCondLst>
                      <p:childTnLst>
                        <p:par>
                          <p:cTn id="484" fill="hold">
                            <p:stCondLst>
                              <p:cond delay="0"/>
                            </p:stCondLst>
                            <p:childTnLst>
                              <p:par>
                                <p:cTn id="485" nodeType="clickEffect" fill="hold" presetClass="entr" presetID="1">
                                  <p:stCondLst>
                                    <p:cond delay="0"/>
                                  </p:stCondLst>
                                  <p:childTnLst>
                                    <p:set>
                                      <p:cBhvr>
                                        <p:cTn id="486"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Rectangle 1"/>
          <p:cNvSpPr/>
          <p:nvPr/>
        </p:nvSpPr>
        <p:spPr>
          <a:xfrm>
            <a:off x="2374920" y="1542600"/>
            <a:ext cx="718344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Ralph M Hawtrey 1879 -1975.</a:t>
            </a: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Script MT Bold"/>
              </a:rPr>
              <a:t>Economiste Anglais ayant été anobli, </a:t>
            </a: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Script MT Bold"/>
              </a:rPr>
              <a:t>ancien secrétaire au trésor Britannique.</a:t>
            </a:r>
            <a:endParaRPr b="0" lang="fr-FR" sz="2800" spc="-1" strike="noStrike">
              <a:solidFill>
                <a:srgbClr val="000000"/>
              </a:solidFill>
              <a:latin typeface="Arial"/>
            </a:endParaRPr>
          </a:p>
        </p:txBody>
      </p:sp>
      <p:sp>
        <p:nvSpPr>
          <p:cNvPr id="314"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315"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316" name="AutoShape 6"/>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pic>
        <p:nvPicPr>
          <p:cNvPr id="317" name="Picture 8" descr="Résultat de recherche d'images pour &quot;ralph m hawtrey&quot;"/>
          <p:cNvPicPr/>
          <p:nvPr/>
        </p:nvPicPr>
        <p:blipFill>
          <a:blip r:embed="rId1"/>
          <a:stretch/>
        </p:blipFill>
        <p:spPr>
          <a:xfrm>
            <a:off x="303120" y="1217160"/>
            <a:ext cx="1904760" cy="1904760"/>
          </a:xfrm>
          <a:prstGeom prst="rect">
            <a:avLst/>
          </a:prstGeom>
          <a:ln w="0">
            <a:noFill/>
          </a:ln>
        </p:spPr>
      </p:pic>
      <p:sp>
        <p:nvSpPr>
          <p:cNvPr id="318" name="Rectangle 11"/>
          <p:cNvSpPr/>
          <p:nvPr/>
        </p:nvSpPr>
        <p:spPr>
          <a:xfrm>
            <a:off x="519840" y="3489120"/>
            <a:ext cx="864324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 </a:t>
            </a:r>
            <a:r>
              <a:rPr b="0" lang="fr-FR" sz="2800" spc="-1" strike="noStrike">
                <a:solidFill>
                  <a:srgbClr val="ff0000"/>
                </a:solidFill>
                <a:latin typeface="Script MT Bold"/>
              </a:rPr>
              <a:t>Les banques prêtent en créant du crédit. Elles créent les moyens de paiement à partir de rien. </a:t>
            </a:r>
            <a:r>
              <a:rPr b="0" lang="fr-FR" sz="2800" spc="-1" strike="noStrike">
                <a:solidFill>
                  <a:schemeClr val="dk1"/>
                </a:solidFill>
                <a:latin typeface="Script MT Bold"/>
              </a:rPr>
              <a:t>»</a:t>
            </a:r>
            <a:endParaRPr b="0" lang="fr-FR" sz="2800" spc="-1" strike="noStrike">
              <a:solidFill>
                <a:srgbClr val="000000"/>
              </a:solidFill>
              <a:latin typeface="Arial"/>
            </a:endParaRPr>
          </a:p>
        </p:txBody>
      </p:sp>
      <p:sp>
        <p:nvSpPr>
          <p:cNvPr id="319" name="ZoneTexte 7"/>
          <p:cNvSpPr/>
          <p:nvPr/>
        </p:nvSpPr>
        <p:spPr>
          <a:xfrm>
            <a:off x="1768680" y="195120"/>
            <a:ext cx="520488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600" spc="-1" strike="noStrike">
                <a:solidFill>
                  <a:srgbClr val="0070c0"/>
                </a:solidFill>
                <a:latin typeface="Script MT Bold"/>
              </a:rPr>
              <a:t>-5- Qui crée la monnaie ?</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487" dur="indefinite" restart="never" nodeType="tmRoot">
          <p:childTnLst>
            <p:seq>
              <p:cTn id="488" dur="indefinite" nodeType="mainSeq">
                <p:childTnLst>
                  <p:par>
                    <p:cTn id="489" fill="hold">
                      <p:stCondLst>
                        <p:cond delay="indefinite"/>
                      </p:stCondLst>
                      <p:childTnLst>
                        <p:par>
                          <p:cTn id="490" fill="hold">
                            <p:stCondLst>
                              <p:cond delay="0"/>
                            </p:stCondLst>
                            <p:childTnLst>
                              <p:par>
                                <p:cTn id="491" nodeType="clickEffect" fill="hold" presetClass="entr" presetID="1">
                                  <p:stCondLst>
                                    <p:cond delay="0"/>
                                  </p:stCondLst>
                                  <p:childTnLst>
                                    <p:set>
                                      <p:cBhvr>
                                        <p:cTn id="492"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Rectangle 1"/>
          <p:cNvSpPr/>
          <p:nvPr/>
        </p:nvSpPr>
        <p:spPr>
          <a:xfrm>
            <a:off x="629640" y="1167840"/>
            <a:ext cx="8913600" cy="1553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chemeClr val="dk1"/>
                </a:solidFill>
                <a:latin typeface="Script MT Bold"/>
              </a:rPr>
              <a:t>Durant des siècles, </a:t>
            </a:r>
            <a:r>
              <a:rPr b="0" lang="fr-FR" sz="3200" spc="-1" strike="noStrike">
                <a:solidFill>
                  <a:srgbClr val="ff0000"/>
                </a:solidFill>
                <a:latin typeface="Script MT Bold"/>
              </a:rPr>
              <a:t>prêter de l’argent qui existe </a:t>
            </a:r>
            <a:r>
              <a:rPr b="0" lang="fr-FR" sz="3200" spc="-1" strike="noStrike">
                <a:solidFill>
                  <a:schemeClr val="dk1"/>
                </a:solidFill>
                <a:latin typeface="Script MT Bold"/>
              </a:rPr>
              <a:t>contre des intérêts simples </a:t>
            </a:r>
            <a:r>
              <a:rPr b="0" lang="fr-FR" sz="3200" spc="-1" strike="noStrike">
                <a:solidFill>
                  <a:srgbClr val="ff0000"/>
                </a:solidFill>
                <a:latin typeface="Script MT Bold"/>
              </a:rPr>
              <a:t>était interdit </a:t>
            </a:r>
            <a:r>
              <a:rPr b="0" lang="fr-FR" sz="3200" spc="-1" strike="noStrike">
                <a:solidFill>
                  <a:schemeClr val="dk1"/>
                </a:solidFill>
                <a:latin typeface="Script MT Bold"/>
              </a:rPr>
              <a:t>ou très règlementé.</a:t>
            </a:r>
            <a:endParaRPr b="0" lang="fr-FR" sz="3200" spc="-1" strike="noStrike">
              <a:solidFill>
                <a:srgbClr val="000000"/>
              </a:solidFill>
              <a:latin typeface="Arial"/>
            </a:endParaRPr>
          </a:p>
        </p:txBody>
      </p:sp>
      <p:sp>
        <p:nvSpPr>
          <p:cNvPr id="321"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322"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323" name="AutoShape 6"/>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324" name="Rectangle 11"/>
          <p:cNvSpPr/>
          <p:nvPr/>
        </p:nvSpPr>
        <p:spPr>
          <a:xfrm>
            <a:off x="475200" y="2453400"/>
            <a:ext cx="8643240" cy="20408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chemeClr val="dk1"/>
                </a:solidFill>
                <a:latin typeface="Script MT Bold"/>
              </a:rPr>
              <a:t>Aujourd’hui, </a:t>
            </a:r>
            <a:r>
              <a:rPr b="0" lang="fr-FR" sz="3200" spc="-1" strike="noStrike">
                <a:solidFill>
                  <a:srgbClr val="ff0000"/>
                </a:solidFill>
                <a:latin typeface="Script MT Bold"/>
              </a:rPr>
              <a:t>des personnes privées  ont le privilège de créer de l’argent à partir de rien </a:t>
            </a:r>
            <a:r>
              <a:rPr b="0" lang="fr-FR" sz="3200" spc="-1" strike="noStrike">
                <a:solidFill>
                  <a:schemeClr val="dk1"/>
                </a:solidFill>
                <a:latin typeface="Script MT Bold"/>
              </a:rPr>
              <a:t>(ex nihilo) </a:t>
            </a:r>
            <a:r>
              <a:rPr b="0" lang="fr-FR" sz="3200" spc="-1" strike="noStrike">
                <a:solidFill>
                  <a:srgbClr val="ff0000"/>
                </a:solidFill>
                <a:latin typeface="Script MT Bold"/>
              </a:rPr>
              <a:t>et le prêtent contre des intérêts composés</a:t>
            </a:r>
            <a:r>
              <a:rPr b="0" lang="fr-FR" sz="3200" spc="-1" strike="noStrike">
                <a:solidFill>
                  <a:schemeClr val="dk1"/>
                </a:solidFill>
                <a:latin typeface="Script MT Bold"/>
              </a:rPr>
              <a:t>, y compris aux états.</a:t>
            </a:r>
            <a:endParaRPr b="0" lang="fr-FR" sz="3200" spc="-1" strike="noStrike">
              <a:solidFill>
                <a:srgbClr val="000000"/>
              </a:solidFill>
              <a:latin typeface="Arial"/>
            </a:endParaRPr>
          </a:p>
        </p:txBody>
      </p:sp>
      <p:sp>
        <p:nvSpPr>
          <p:cNvPr id="325" name="ZoneTexte 7"/>
          <p:cNvSpPr/>
          <p:nvPr/>
        </p:nvSpPr>
        <p:spPr>
          <a:xfrm>
            <a:off x="1768680" y="195120"/>
            <a:ext cx="5204880" cy="6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600" spc="-1" strike="noStrike">
                <a:solidFill>
                  <a:srgbClr val="0070c0"/>
                </a:solidFill>
                <a:latin typeface="Script MT Bold"/>
              </a:rPr>
              <a:t>-5- En résumé</a:t>
            </a:r>
            <a:endParaRPr b="0" lang="fr-FR" sz="3600" spc="-1" strike="noStrike">
              <a:solidFill>
                <a:srgbClr val="000000"/>
              </a:solidFill>
              <a:latin typeface="Arial"/>
            </a:endParaRPr>
          </a:p>
        </p:txBody>
      </p:sp>
      <p:pic>
        <p:nvPicPr>
          <p:cNvPr id="326" name="Picture 14" descr=""/>
          <p:cNvPicPr/>
          <p:nvPr/>
        </p:nvPicPr>
        <p:blipFill>
          <a:blip r:embed="rId1"/>
          <a:stretch/>
        </p:blipFill>
        <p:spPr>
          <a:xfrm>
            <a:off x="6758640" y="4018680"/>
            <a:ext cx="2020320" cy="2020320"/>
          </a:xfrm>
          <a:prstGeom prst="rect">
            <a:avLst/>
          </a:prstGeom>
          <a:ln w="9525">
            <a:noFill/>
          </a:ln>
        </p:spPr>
      </p:pic>
      <p:sp>
        <p:nvSpPr>
          <p:cNvPr id="327" name="Rectangle 9"/>
          <p:cNvSpPr/>
          <p:nvPr/>
        </p:nvSpPr>
        <p:spPr>
          <a:xfrm>
            <a:off x="750960" y="4772160"/>
            <a:ext cx="5404680" cy="1065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chemeClr val="dk1"/>
                </a:solidFill>
                <a:latin typeface="Script MT Bold"/>
              </a:rPr>
              <a:t>Et personne n’est au courant !!!</a:t>
            </a:r>
            <a:endParaRPr b="0" lang="fr-FR" sz="3200" spc="-1" strike="noStrike">
              <a:solidFill>
                <a:srgbClr val="000000"/>
              </a:solidFill>
              <a:latin typeface="Arial"/>
            </a:endParaRPr>
          </a:p>
        </p:txBody>
      </p:sp>
      <p:sp>
        <p:nvSpPr>
          <p:cNvPr id="328" name="Rectangle 10"/>
          <p:cNvSpPr/>
          <p:nvPr/>
        </p:nvSpPr>
        <p:spPr>
          <a:xfrm>
            <a:off x="414720" y="6019920"/>
            <a:ext cx="8973360" cy="1065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ff0000"/>
                </a:solidFill>
                <a:latin typeface="Script MT Bold"/>
              </a:rPr>
              <a:t>Quand on a passé les limites il n’y a plus de limites!!!</a:t>
            </a:r>
            <a:endParaRPr b="0" lang="fr-FR" sz="32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493" dur="indefinite" restart="never" nodeType="tmRoot">
          <p:childTnLst>
            <p:seq>
              <p:cTn id="494" dur="indefinite" nodeType="mainSeq">
                <p:childTnLst>
                  <p:par>
                    <p:cTn id="495" fill="hold">
                      <p:stCondLst>
                        <p:cond delay="indefinite"/>
                      </p:stCondLst>
                      <p:childTnLst>
                        <p:par>
                          <p:cTn id="496" fill="hold">
                            <p:stCondLst>
                              <p:cond delay="0"/>
                            </p:stCondLst>
                            <p:childTnLst>
                              <p:par>
                                <p:cTn id="497" nodeType="clickEffect" fill="hold" presetClass="entr" presetID="1">
                                  <p:stCondLst>
                                    <p:cond delay="0"/>
                                  </p:stCondLst>
                                  <p:childTnLst>
                                    <p:set>
                                      <p:cBhvr>
                                        <p:cTn id="498" dur="1" fill="hold">
                                          <p:stCondLst>
                                            <p:cond delay="0"/>
                                          </p:stCondLst>
                                        </p:cTn>
                                        <p:tgtEl>
                                          <p:spTgt spid="320"/>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nodeType="clickEffect" fill="hold" presetClass="entr" presetID="1">
                                  <p:stCondLst>
                                    <p:cond delay="0"/>
                                  </p:stCondLst>
                                  <p:childTnLst>
                                    <p:set>
                                      <p:cBhvr>
                                        <p:cTn id="502" dur="1" fill="hold">
                                          <p:stCondLst>
                                            <p:cond delay="0"/>
                                          </p:stCondLst>
                                        </p:cTn>
                                        <p:tgtEl>
                                          <p:spTgt spid="324"/>
                                        </p:tgtEl>
                                        <p:attrNameLst>
                                          <p:attrName>style.visibility</p:attrName>
                                        </p:attrNameLst>
                                      </p:cBhvr>
                                      <p:to>
                                        <p:strVal val="visible"/>
                                      </p:to>
                                    </p:set>
                                  </p:childTnLst>
                                </p:cTn>
                              </p:par>
                            </p:childTnLst>
                          </p:cTn>
                        </p:par>
                      </p:childTnLst>
                    </p:cTn>
                  </p:par>
                  <p:par>
                    <p:cTn id="503" fill="hold">
                      <p:stCondLst>
                        <p:cond delay="indefinite"/>
                      </p:stCondLst>
                      <p:childTnLst>
                        <p:par>
                          <p:cTn id="504" fill="hold">
                            <p:stCondLst>
                              <p:cond delay="0"/>
                            </p:stCondLst>
                            <p:childTnLst>
                              <p:par>
                                <p:cTn id="505" nodeType="clickEffect" fill="hold" presetClass="entr" presetID="1">
                                  <p:stCondLst>
                                    <p:cond delay="0"/>
                                  </p:stCondLst>
                                  <p:childTnLst>
                                    <p:set>
                                      <p:cBhvr>
                                        <p:cTn id="506" dur="1" fill="hold">
                                          <p:stCondLst>
                                            <p:cond delay="0"/>
                                          </p:stCondLst>
                                        </p:cTn>
                                        <p:tgtEl>
                                          <p:spTgt spid="327"/>
                                        </p:tgtEl>
                                        <p:attrNameLst>
                                          <p:attrName>style.visibility</p:attrName>
                                        </p:attrNameLst>
                                      </p:cBhvr>
                                      <p:to>
                                        <p:strVal val="visible"/>
                                      </p:to>
                                    </p:set>
                                  </p:childTnLst>
                                </p:cTn>
                              </p:par>
                            </p:childTnLst>
                          </p:cTn>
                        </p:par>
                      </p:childTnLst>
                    </p:cTn>
                  </p:par>
                  <p:par>
                    <p:cTn id="507" fill="hold">
                      <p:stCondLst>
                        <p:cond delay="indefinite"/>
                      </p:stCondLst>
                      <p:childTnLst>
                        <p:par>
                          <p:cTn id="508" fill="hold">
                            <p:stCondLst>
                              <p:cond delay="0"/>
                            </p:stCondLst>
                            <p:childTnLst>
                              <p:par>
                                <p:cTn id="509" nodeType="clickEffect" fill="hold" presetClass="entr" presetID="1">
                                  <p:stCondLst>
                                    <p:cond delay="0"/>
                                  </p:stCondLst>
                                  <p:childTnLst>
                                    <p:set>
                                      <p:cBhvr>
                                        <p:cTn id="510" dur="1" fill="hold">
                                          <p:stCondLst>
                                            <p:cond delay="0"/>
                                          </p:stCondLst>
                                        </p:cTn>
                                        <p:tgtEl>
                                          <p:spTgt spid="326"/>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nodeType="clickEffect" fill="hold" presetClass="entr" presetID="1">
                                  <p:stCondLst>
                                    <p:cond delay="0"/>
                                  </p:stCondLst>
                                  <p:childTnLst>
                                    <p:set>
                                      <p:cBhvr>
                                        <p:cTn id="514"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ZoneTexte 9"/>
          <p:cNvSpPr/>
          <p:nvPr/>
        </p:nvSpPr>
        <p:spPr>
          <a:xfrm>
            <a:off x="410400" y="644040"/>
            <a:ext cx="8977320" cy="1918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6000" spc="-1" strike="noStrike">
                <a:solidFill>
                  <a:srgbClr val="0070c0"/>
                </a:solidFill>
                <a:latin typeface="Script MT Bold"/>
              </a:rPr>
              <a:t>-6- Création monétaire et état.</a:t>
            </a:r>
            <a:endParaRPr b="0" lang="fr-FR" sz="6000" spc="-1" strike="noStrike">
              <a:solidFill>
                <a:srgbClr val="000000"/>
              </a:solidFill>
              <a:latin typeface="Arial"/>
            </a:endParaRPr>
          </a:p>
        </p:txBody>
      </p:sp>
      <p:sp>
        <p:nvSpPr>
          <p:cNvPr id="330"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pic>
        <p:nvPicPr>
          <p:cNvPr id="331" name="Picture 4" descr="Portugal: la 3ème dette la plus élevée de la zone Euro ..."/>
          <p:cNvPicPr/>
          <p:nvPr/>
        </p:nvPicPr>
        <p:blipFill>
          <a:blip r:embed="rId1"/>
          <a:stretch/>
        </p:blipFill>
        <p:spPr>
          <a:xfrm>
            <a:off x="1114200" y="1636200"/>
            <a:ext cx="7048080" cy="440028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Rectangle 11"/>
          <p:cNvSpPr/>
          <p:nvPr/>
        </p:nvSpPr>
        <p:spPr>
          <a:xfrm>
            <a:off x="2403720" y="247680"/>
            <a:ext cx="643104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Evolution de la dette en France</a:t>
            </a:r>
            <a:endParaRPr b="0" lang="fr-FR" sz="2800" spc="-1" strike="noStrike">
              <a:solidFill>
                <a:srgbClr val="000000"/>
              </a:solidFill>
              <a:latin typeface="Arial"/>
            </a:endParaRPr>
          </a:p>
        </p:txBody>
      </p:sp>
      <p:pic>
        <p:nvPicPr>
          <p:cNvPr id="333" name="Image 13" descr=""/>
          <p:cNvPicPr/>
          <p:nvPr/>
        </p:nvPicPr>
        <p:blipFill>
          <a:blip r:embed="rId1"/>
          <a:srcRect l="7841" t="42244" r="37209" b="22239"/>
          <a:stretch/>
        </p:blipFill>
        <p:spPr>
          <a:xfrm>
            <a:off x="403920" y="926280"/>
            <a:ext cx="8704080" cy="5177160"/>
          </a:xfrm>
          <a:prstGeom prst="rect">
            <a:avLst/>
          </a:prstGeom>
          <a:ln w="9525">
            <a:noFill/>
          </a:ln>
        </p:spPr>
      </p:pic>
      <p:sp>
        <p:nvSpPr>
          <p:cNvPr id="334" name="Flèche droite 14"/>
          <p:cNvSpPr/>
          <p:nvPr/>
        </p:nvSpPr>
        <p:spPr>
          <a:xfrm rot="6784200">
            <a:off x="861840" y="4709520"/>
            <a:ext cx="1260720" cy="86760"/>
          </a:xfrm>
          <a:prstGeom prst="rightArrow">
            <a:avLst>
              <a:gd name="adj1" fmla="val 50000"/>
              <a:gd name="adj2" fmla="val 50000"/>
            </a:avLst>
          </a:prstGeom>
          <a:solidFill>
            <a:srgbClr val="ff0000"/>
          </a:solidFill>
          <a:ln>
            <a:solidFill>
              <a:srgbClr val="548f2c"/>
            </a:solidFill>
            <a:round/>
          </a:ln>
        </p:spPr>
        <p:style>
          <a:lnRef idx="2">
            <a:schemeClr val="accent1">
              <a:shade val="50000"/>
            </a:schemeClr>
          </a:lnRef>
          <a:fillRef idx="1">
            <a:schemeClr val="accent1"/>
          </a:fillRef>
          <a:effectRef idx="0">
            <a:schemeClr val="accent1"/>
          </a:effectRef>
          <a:fontRef idx="minor"/>
        </p:style>
        <p:txBody>
          <a:bodyPr lIns="90000" rIns="90000" tIns="-1440" bIns="-1440" anchor="ctr">
            <a:noAutofit/>
          </a:bodyPr>
          <a:p>
            <a:pPr algn="ctr" defTabSz="914400">
              <a:lnSpc>
                <a:spcPct val="100000"/>
              </a:lnSpc>
            </a:pPr>
            <a:endParaRPr b="0" lang="fr-FR" sz="1800" spc="-1" strike="noStrike">
              <a:solidFill>
                <a:schemeClr val="lt1"/>
              </a:solidFill>
              <a:latin typeface="Century Gothic"/>
            </a:endParaRPr>
          </a:p>
        </p:txBody>
      </p:sp>
      <p:sp>
        <p:nvSpPr>
          <p:cNvPr id="335" name="Rectangle 15"/>
          <p:cNvSpPr/>
          <p:nvPr/>
        </p:nvSpPr>
        <p:spPr>
          <a:xfrm>
            <a:off x="1572480" y="3528360"/>
            <a:ext cx="87732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rgbClr val="ff0000"/>
                </a:solidFill>
                <a:latin typeface="Script MT Bold"/>
              </a:rPr>
              <a:t>1974</a:t>
            </a:r>
            <a:endParaRPr b="0" lang="fr-FR" sz="24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515" dur="indefinite" restart="never" nodeType="tmRoot">
          <p:childTnLst>
            <p:seq>
              <p:cTn id="516" dur="indefinite" nodeType="mainSeq">
                <p:childTnLst>
                  <p:par>
                    <p:cTn id="517" fill="hold">
                      <p:stCondLst>
                        <p:cond delay="indefinite"/>
                      </p:stCondLst>
                      <p:childTnLst>
                        <p:par>
                          <p:cTn id="518" fill="hold">
                            <p:stCondLst>
                              <p:cond delay="0"/>
                            </p:stCondLst>
                            <p:childTnLst>
                              <p:par>
                                <p:cTn id="519" nodeType="clickEffect" fill="hold" presetClass="entr" presetID="1">
                                  <p:stCondLst>
                                    <p:cond delay="0"/>
                                  </p:stCondLst>
                                  <p:childTnLst>
                                    <p:set>
                                      <p:cBhvr>
                                        <p:cTn id="520" dur="1" fill="hold">
                                          <p:stCondLst>
                                            <p:cond delay="0"/>
                                          </p:stCondLst>
                                        </p:cTn>
                                        <p:tgtEl>
                                          <p:spTgt spid="335"/>
                                        </p:tgtEl>
                                        <p:attrNameLst>
                                          <p:attrName>style.visibility</p:attrName>
                                        </p:attrNameLst>
                                      </p:cBhvr>
                                      <p:to>
                                        <p:strVal val="visible"/>
                                      </p:to>
                                    </p:set>
                                  </p:childTnLst>
                                </p:cTn>
                              </p:par>
                            </p:childTnLst>
                          </p:cTn>
                        </p:par>
                        <p:par>
                          <p:cTn id="521" fill="hold">
                            <p:stCondLst>
                              <p:cond delay="0"/>
                            </p:stCondLst>
                            <p:childTnLst>
                              <p:par>
                                <p:cTn id="522" nodeType="afterEffect" fill="hold" presetClass="entr" presetID="1">
                                  <p:stCondLst>
                                    <p:cond delay="0"/>
                                  </p:stCondLst>
                                  <p:childTnLst>
                                    <p:set>
                                      <p:cBhvr>
                                        <p:cTn id="523"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Rectangle 11"/>
          <p:cNvSpPr/>
          <p:nvPr/>
        </p:nvSpPr>
        <p:spPr>
          <a:xfrm>
            <a:off x="567720" y="716400"/>
            <a:ext cx="885996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Pourquoi la dette augmente à partir du début des années 70 ?</a:t>
            </a:r>
            <a:endParaRPr b="0" lang="fr-FR" sz="2800" spc="-1" strike="noStrike">
              <a:solidFill>
                <a:srgbClr val="000000"/>
              </a:solidFill>
              <a:latin typeface="Arial"/>
            </a:endParaRPr>
          </a:p>
        </p:txBody>
      </p:sp>
      <p:sp>
        <p:nvSpPr>
          <p:cNvPr id="337" name="Rectangle 2"/>
          <p:cNvSpPr/>
          <p:nvPr/>
        </p:nvSpPr>
        <p:spPr>
          <a:xfrm>
            <a:off x="3762720" y="1373400"/>
            <a:ext cx="187056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lumMod val="50000"/>
                  </a:schemeClr>
                </a:solidFill>
                <a:latin typeface="Script MT Bold"/>
              </a:rPr>
              <a:t>Réponse</a:t>
            </a:r>
            <a:endParaRPr b="0" lang="fr-FR" sz="2800" spc="-1" strike="noStrike">
              <a:solidFill>
                <a:srgbClr val="000000"/>
              </a:solidFill>
              <a:latin typeface="Arial"/>
            </a:endParaRPr>
          </a:p>
        </p:txBody>
      </p:sp>
      <p:sp>
        <p:nvSpPr>
          <p:cNvPr id="338" name="Rectangle 5"/>
          <p:cNvSpPr/>
          <p:nvPr/>
        </p:nvSpPr>
        <p:spPr>
          <a:xfrm>
            <a:off x="562320" y="1972440"/>
            <a:ext cx="8859960" cy="1797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Le </a:t>
            </a:r>
            <a:r>
              <a:rPr b="0" lang="fr-FR" sz="2800" spc="-1" strike="noStrike" u="sng">
                <a:solidFill>
                  <a:schemeClr val="dk1"/>
                </a:solidFill>
                <a:uFillTx/>
                <a:latin typeface="Script MT Bold"/>
              </a:rPr>
              <a:t>3 janvier </a:t>
            </a:r>
            <a:r>
              <a:rPr b="0" lang="fr-FR" sz="2800" spc="-1" strike="noStrike">
                <a:solidFill>
                  <a:schemeClr val="dk1"/>
                </a:solidFill>
                <a:latin typeface="Script MT Bold"/>
              </a:rPr>
              <a:t>1973 le ministre de l’économie Valérie Giscard d’Estaing fait voter la loi N° 73-7 </a:t>
            </a:r>
            <a:r>
              <a:rPr b="0" lang="fr-FR" sz="2800" spc="-1" strike="noStrike">
                <a:solidFill>
                  <a:srgbClr val="ff0000"/>
                </a:solidFill>
                <a:latin typeface="Script MT Bold"/>
              </a:rPr>
              <a:t>interdisant au trésor public d’emprunter sans intérêt à la banque de France.</a:t>
            </a:r>
            <a:endParaRPr b="0" lang="fr-FR" sz="2800" spc="-1" strike="noStrike">
              <a:solidFill>
                <a:srgbClr val="000000"/>
              </a:solidFill>
              <a:latin typeface="Arial"/>
            </a:endParaRPr>
          </a:p>
        </p:txBody>
      </p:sp>
      <p:sp>
        <p:nvSpPr>
          <p:cNvPr id="339" name="Rectangle 6"/>
          <p:cNvSpPr/>
          <p:nvPr/>
        </p:nvSpPr>
        <p:spPr>
          <a:xfrm>
            <a:off x="513000" y="3567960"/>
            <a:ext cx="885996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ff0000"/>
                </a:solidFill>
                <a:latin typeface="Script MT Bold"/>
              </a:rPr>
              <a:t>A partir de cette loi, l’état, c’est-à-dire nous, devra avoir recours à l’emprunt privé avec de couteux intérêts.</a:t>
            </a:r>
            <a:endParaRPr b="0" lang="fr-FR" sz="2800" spc="-1" strike="noStrike">
              <a:solidFill>
                <a:srgbClr val="000000"/>
              </a:solidFill>
              <a:latin typeface="Arial"/>
            </a:endParaRPr>
          </a:p>
        </p:txBody>
      </p:sp>
      <p:sp>
        <p:nvSpPr>
          <p:cNvPr id="340" name="Rectangle 7"/>
          <p:cNvSpPr/>
          <p:nvPr/>
        </p:nvSpPr>
        <p:spPr>
          <a:xfrm>
            <a:off x="3799440" y="253800"/>
            <a:ext cx="187056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lumMod val="50000"/>
                  </a:schemeClr>
                </a:solidFill>
                <a:latin typeface="Script MT Bold"/>
              </a:rPr>
              <a:t>Question</a:t>
            </a:r>
            <a:endParaRPr b="0" lang="fr-FR" sz="2800" spc="-1" strike="noStrike">
              <a:solidFill>
                <a:srgbClr val="000000"/>
              </a:solidFill>
              <a:latin typeface="Arial"/>
            </a:endParaRPr>
          </a:p>
        </p:txBody>
      </p:sp>
      <p:pic>
        <p:nvPicPr>
          <p:cNvPr id="341" name="Picture 6" descr="Animal, Reptile, Serpent, Serpent"/>
          <p:cNvPicPr/>
          <p:nvPr/>
        </p:nvPicPr>
        <p:blipFill>
          <a:blip r:embed="rId1"/>
          <a:stretch/>
        </p:blipFill>
        <p:spPr>
          <a:xfrm>
            <a:off x="3528720" y="4588560"/>
            <a:ext cx="2237040" cy="1782720"/>
          </a:xfrm>
          <a:prstGeom prst="rect">
            <a:avLst/>
          </a:prstGeom>
          <a:ln w="0">
            <a:noFill/>
          </a:ln>
        </p:spPr>
      </p:pic>
    </p:spTree>
  </p:cSld>
  <mc:AlternateContent>
    <mc:Choice Requires="p14">
      <p:transition spd="med" p14:dur="700">
        <p:fade/>
      </p:transition>
    </mc:Choice>
    <mc:Fallback>
      <p:transition spd="med">
        <p:fade/>
      </p:transition>
    </mc:Fallback>
  </mc:AlternateContent>
  <p:timing>
    <p:tnLst>
      <p:par>
        <p:cTn id="524" dur="indefinite" restart="never" nodeType="tmRoot">
          <p:childTnLst>
            <p:seq>
              <p:cTn id="525" dur="indefinite" nodeType="mainSeq">
                <p:childTnLst>
                  <p:par>
                    <p:cTn id="526" fill="hold">
                      <p:stCondLst>
                        <p:cond delay="indefinite"/>
                      </p:stCondLst>
                      <p:childTnLst>
                        <p:par>
                          <p:cTn id="527" fill="hold">
                            <p:stCondLst>
                              <p:cond delay="0"/>
                            </p:stCondLst>
                            <p:childTnLst>
                              <p:par>
                                <p:cTn id="528" nodeType="clickEffect" fill="hold" presetClass="entr" presetID="1">
                                  <p:stCondLst>
                                    <p:cond delay="0"/>
                                  </p:stCondLst>
                                  <p:childTnLst>
                                    <p:set>
                                      <p:cBhvr>
                                        <p:cTn id="529" dur="1" fill="hold">
                                          <p:stCondLst>
                                            <p:cond delay="0"/>
                                          </p:stCondLst>
                                        </p:cTn>
                                        <p:tgtEl>
                                          <p:spTgt spid="336"/>
                                        </p:tgtEl>
                                        <p:attrNameLst>
                                          <p:attrName>style.visibility</p:attrName>
                                        </p:attrNameLst>
                                      </p:cBhvr>
                                      <p:to>
                                        <p:strVal val="visible"/>
                                      </p:to>
                                    </p:set>
                                  </p:childTnLst>
                                </p:cTn>
                              </p:par>
                            </p:childTnLst>
                          </p:cTn>
                        </p:par>
                      </p:childTnLst>
                    </p:cTn>
                  </p:par>
                  <p:par>
                    <p:cTn id="530" fill="hold">
                      <p:stCondLst>
                        <p:cond delay="indefinite"/>
                      </p:stCondLst>
                      <p:childTnLst>
                        <p:par>
                          <p:cTn id="531" fill="hold">
                            <p:stCondLst>
                              <p:cond delay="0"/>
                            </p:stCondLst>
                            <p:childTnLst>
                              <p:par>
                                <p:cTn id="532" nodeType="clickEffect" fill="hold" presetClass="entr" presetID="1">
                                  <p:stCondLst>
                                    <p:cond delay="0"/>
                                  </p:stCondLst>
                                  <p:childTnLst>
                                    <p:set>
                                      <p:cBhvr>
                                        <p:cTn id="533" dur="1" fill="hold">
                                          <p:stCondLst>
                                            <p:cond delay="0"/>
                                          </p:stCondLst>
                                        </p:cTn>
                                        <p:tgtEl>
                                          <p:spTgt spid="337"/>
                                        </p:tgtEl>
                                        <p:attrNameLst>
                                          <p:attrName>style.visibility</p:attrName>
                                        </p:attrNameLst>
                                      </p:cBhvr>
                                      <p:to>
                                        <p:strVal val="visible"/>
                                      </p:to>
                                    </p:set>
                                  </p:childTnLst>
                                </p:cTn>
                              </p:par>
                            </p:childTnLst>
                          </p:cTn>
                        </p:par>
                      </p:childTnLst>
                    </p:cTn>
                  </p:par>
                  <p:par>
                    <p:cTn id="534" fill="hold">
                      <p:stCondLst>
                        <p:cond delay="indefinite"/>
                      </p:stCondLst>
                      <p:childTnLst>
                        <p:par>
                          <p:cTn id="535" fill="hold">
                            <p:stCondLst>
                              <p:cond delay="0"/>
                            </p:stCondLst>
                            <p:childTnLst>
                              <p:par>
                                <p:cTn id="536" nodeType="clickEffect" fill="hold" presetClass="entr" presetID="1">
                                  <p:stCondLst>
                                    <p:cond delay="0"/>
                                  </p:stCondLst>
                                  <p:childTnLst>
                                    <p:set>
                                      <p:cBhvr>
                                        <p:cTn id="537" dur="1" fill="hold">
                                          <p:stCondLst>
                                            <p:cond delay="0"/>
                                          </p:stCondLst>
                                        </p:cTn>
                                        <p:tgtEl>
                                          <p:spTgt spid="338"/>
                                        </p:tgtEl>
                                        <p:attrNameLst>
                                          <p:attrName>style.visibility</p:attrName>
                                        </p:attrNameLst>
                                      </p:cBhvr>
                                      <p:to>
                                        <p:strVal val="visible"/>
                                      </p:to>
                                    </p:set>
                                  </p:childTnLst>
                                </p:cTn>
                              </p:par>
                            </p:childTnLst>
                          </p:cTn>
                        </p:par>
                      </p:childTnLst>
                    </p:cTn>
                  </p:par>
                  <p:par>
                    <p:cTn id="538" fill="hold">
                      <p:stCondLst>
                        <p:cond delay="indefinite"/>
                      </p:stCondLst>
                      <p:childTnLst>
                        <p:par>
                          <p:cTn id="539" fill="hold">
                            <p:stCondLst>
                              <p:cond delay="0"/>
                            </p:stCondLst>
                            <p:childTnLst>
                              <p:par>
                                <p:cTn id="540" nodeType="clickEffect" fill="hold" presetClass="entr" presetID="1">
                                  <p:stCondLst>
                                    <p:cond delay="0"/>
                                  </p:stCondLst>
                                  <p:childTnLst>
                                    <p:set>
                                      <p:cBhvr>
                                        <p:cTn id="541" dur="1" fill="hold">
                                          <p:stCondLst>
                                            <p:cond delay="0"/>
                                          </p:stCondLst>
                                        </p:cTn>
                                        <p:tgtEl>
                                          <p:spTgt spid="339"/>
                                        </p:tgtEl>
                                        <p:attrNameLst>
                                          <p:attrName>style.visibility</p:attrName>
                                        </p:attrNameLst>
                                      </p:cBhvr>
                                      <p:to>
                                        <p:strVal val="visible"/>
                                      </p:to>
                                    </p:set>
                                  </p:childTnLst>
                                </p:cTn>
                              </p:par>
                            </p:childTnLst>
                          </p:cTn>
                        </p:par>
                      </p:childTnLst>
                    </p:cTn>
                  </p:par>
                  <p:par>
                    <p:cTn id="542" fill="hold">
                      <p:stCondLst>
                        <p:cond delay="indefinite"/>
                      </p:stCondLst>
                      <p:childTnLst>
                        <p:par>
                          <p:cTn id="543" fill="hold">
                            <p:stCondLst>
                              <p:cond delay="0"/>
                            </p:stCondLst>
                            <p:childTnLst>
                              <p:par>
                                <p:cTn id="544" nodeType="clickEffect" fill="hold" presetClass="entr" presetID="1">
                                  <p:stCondLst>
                                    <p:cond delay="0"/>
                                  </p:stCondLst>
                                  <p:childTnLst>
                                    <p:set>
                                      <p:cBhvr>
                                        <p:cTn id="545"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2" name="Espace réservé du contenu 3" descr=""/>
          <p:cNvPicPr/>
          <p:nvPr/>
        </p:nvPicPr>
        <p:blipFill>
          <a:blip r:embed="rId1"/>
          <a:srcRect l="1188" t="24939" r="28701" b="0"/>
          <a:stretch/>
        </p:blipFill>
        <p:spPr>
          <a:xfrm>
            <a:off x="0" y="966960"/>
            <a:ext cx="9905760" cy="5378040"/>
          </a:xfrm>
          <a:prstGeom prst="rect">
            <a:avLst/>
          </a:prstGeom>
          <a:ln w="0">
            <a:noFill/>
          </a:ln>
        </p:spPr>
      </p:pic>
      <p:sp>
        <p:nvSpPr>
          <p:cNvPr id="343" name="Rectangle 3"/>
          <p:cNvSpPr/>
          <p:nvPr/>
        </p:nvSpPr>
        <p:spPr>
          <a:xfrm>
            <a:off x="556920" y="0"/>
            <a:ext cx="85759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Si l’état avait eu la possibilité d’emprunter sans intérêts il n’y aurait plus de dette !</a:t>
            </a:r>
            <a:endParaRPr b="0" lang="fr-FR" sz="2800" spc="-1" strike="noStrike">
              <a:solidFill>
                <a:srgbClr val="000000"/>
              </a:solidFill>
              <a:latin typeface="Arial"/>
            </a:endParaRPr>
          </a:p>
        </p:txBody>
      </p:sp>
      <p:sp>
        <p:nvSpPr>
          <p:cNvPr id="344" name="Rectangle 11"/>
          <p:cNvSpPr/>
          <p:nvPr/>
        </p:nvSpPr>
        <p:spPr>
          <a:xfrm>
            <a:off x="1019520" y="6198480"/>
            <a:ext cx="792432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En 2020, la dette a dépassé les 2638 Md € !!!</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546" dur="indefinite" restart="never" nodeType="tmRoot">
          <p:childTnLst>
            <p:seq>
              <p:cTn id="547" dur="indefinite" nodeType="mainSeq">
                <p:childTnLst>
                  <p:par>
                    <p:cTn id="548" fill="hold">
                      <p:stCondLst>
                        <p:cond delay="indefinite"/>
                      </p:stCondLst>
                      <p:childTnLst>
                        <p:par>
                          <p:cTn id="549" fill="hold">
                            <p:stCondLst>
                              <p:cond delay="0"/>
                            </p:stCondLst>
                            <p:childTnLst>
                              <p:par>
                                <p:cTn id="550" nodeType="clickEffect" fill="hold" presetClass="entr" presetID="1">
                                  <p:stCondLst>
                                    <p:cond delay="0"/>
                                  </p:stCondLst>
                                  <p:childTnLst>
                                    <p:set>
                                      <p:cBhvr>
                                        <p:cTn id="551"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5" name="Espace réservé du contenu 3" descr="http://upload.wikimedia.org/wikipedia/commons/thumb/0/03/Public_Deficit_of_France.png/500px-Public_Deficit_of_France.png"/>
          <p:cNvPicPr/>
          <p:nvPr/>
        </p:nvPicPr>
        <p:blipFill>
          <a:blip r:embed="rId1"/>
          <a:stretch/>
        </p:blipFill>
        <p:spPr>
          <a:xfrm>
            <a:off x="0" y="2822040"/>
            <a:ext cx="9905760" cy="4035600"/>
          </a:xfrm>
          <a:prstGeom prst="rect">
            <a:avLst/>
          </a:prstGeom>
          <a:ln w="9525">
            <a:noFill/>
          </a:ln>
        </p:spPr>
      </p:pic>
      <p:pic>
        <p:nvPicPr>
          <p:cNvPr id="346" name="Espace réservé du contenu 3" descr=""/>
          <p:cNvPicPr/>
          <p:nvPr/>
        </p:nvPicPr>
        <p:blipFill>
          <a:blip r:embed="rId2"/>
          <a:srcRect l="1188" t="24939" r="28701" b="0"/>
          <a:stretch/>
        </p:blipFill>
        <p:spPr>
          <a:xfrm>
            <a:off x="2921040" y="986040"/>
            <a:ext cx="6762960" cy="3363120"/>
          </a:xfrm>
          <a:prstGeom prst="rect">
            <a:avLst/>
          </a:prstGeom>
          <a:ln w="0">
            <a:noFill/>
          </a:ln>
        </p:spPr>
      </p:pic>
      <p:sp>
        <p:nvSpPr>
          <p:cNvPr id="347" name="Rectangle 3"/>
          <p:cNvSpPr/>
          <p:nvPr/>
        </p:nvSpPr>
        <p:spPr>
          <a:xfrm>
            <a:off x="578160" y="202320"/>
            <a:ext cx="85759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Comparons l’évolution de la dette et celle du déficit.</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552" dur="indefinite" restart="never" nodeType="tmRoot">
          <p:childTnLst>
            <p:seq>
              <p:cTn id="553" dur="indefinite" nodeType="mainSeq">
                <p:childTnLst>
                  <p:par>
                    <p:cTn id="554" fill="hold">
                      <p:stCondLst>
                        <p:cond delay="indefinite"/>
                      </p:stCondLst>
                      <p:childTnLst>
                        <p:par>
                          <p:cTn id="555" fill="hold">
                            <p:stCondLst>
                              <p:cond delay="0"/>
                            </p:stCondLst>
                            <p:childTnLst>
                              <p:par>
                                <p:cTn id="556" nodeType="clickEffect" fill="hold" presetClass="entr" presetID="1">
                                  <p:stCondLst>
                                    <p:cond delay="0"/>
                                  </p:stCondLst>
                                  <p:childTnLst>
                                    <p:set>
                                      <p:cBhvr>
                                        <p:cTn id="557"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Rectangle 3"/>
          <p:cNvSpPr/>
          <p:nvPr/>
        </p:nvSpPr>
        <p:spPr>
          <a:xfrm>
            <a:off x="462600" y="160200"/>
            <a:ext cx="8870400" cy="1065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u="sng">
                <a:solidFill>
                  <a:schemeClr val="dk1"/>
                </a:solidFill>
                <a:uFillTx/>
                <a:latin typeface="Script MT Bold"/>
              </a:rPr>
              <a:t>Budget de l’état français en milliards d’euros en 2013</a:t>
            </a:r>
            <a:endParaRPr b="0" lang="fr-FR" sz="3200" spc="-1" strike="noStrike">
              <a:solidFill>
                <a:srgbClr val="000000"/>
              </a:solidFill>
              <a:latin typeface="Arial"/>
            </a:endParaRPr>
          </a:p>
        </p:txBody>
      </p:sp>
      <p:pic>
        <p:nvPicPr>
          <p:cNvPr id="349" name="il_fi" descr="http://www.alternatives-economiques.fr/pics_bdd/article_options_visuel/A296016E.GIF"/>
          <p:cNvPicPr/>
          <p:nvPr/>
        </p:nvPicPr>
        <p:blipFill>
          <a:blip r:embed="rId1"/>
          <a:stretch/>
        </p:blipFill>
        <p:spPr>
          <a:xfrm>
            <a:off x="819720" y="809280"/>
            <a:ext cx="8197560" cy="5780160"/>
          </a:xfrm>
          <a:prstGeom prst="rect">
            <a:avLst/>
          </a:prstGeom>
          <a:ln w="9525">
            <a:noFill/>
          </a:ln>
        </p:spPr>
      </p:pic>
    </p:spTree>
  </p:cSld>
  <mc:AlternateContent>
    <mc:Choice Requires="p14">
      <p:transition spd="med" p14:dur="700">
        <p:fade/>
      </p:transition>
    </mc:Choice>
    <mc:Fallback>
      <p:transition spd="med">
        <p:fade/>
      </p:transition>
    </mc:Fallback>
  </mc:AlternateContent>
  <p:timing>
    <p:tnLst>
      <p:par>
        <p:cTn id="558" dur="indefinite" restart="never" nodeType="tmRoot">
          <p:childTnLst>
            <p:seq>
              <p:cTn id="559" dur="indefinite" nodeType="mainSeq">
                <p:childTnLst>
                  <p:par>
                    <p:cTn id="560" fill="hold">
                      <p:stCondLst>
                        <p:cond delay="indefinite"/>
                      </p:stCondLst>
                      <p:childTnLst>
                        <p:par>
                          <p:cTn id="561" fill="hold">
                            <p:stCondLst>
                              <p:cond delay="0"/>
                            </p:stCondLst>
                            <p:childTnLst>
                              <p:par>
                                <p:cTn id="562" nodeType="clickEffect" fill="hold" presetClass="entr" presetID="1">
                                  <p:stCondLst>
                                    <p:cond delay="0"/>
                                  </p:stCondLst>
                                  <p:childTnLst>
                                    <p:set>
                                      <p:cBhvr>
                                        <p:cTn id="563" dur="1" fill="hold">
                                          <p:stCondLst>
                                            <p:cond delay="0"/>
                                          </p:stCondLst>
                                        </p:cTn>
                                        <p:tgtEl>
                                          <p:spTgt spid="3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Rectangle 3"/>
          <p:cNvSpPr/>
          <p:nvPr/>
        </p:nvSpPr>
        <p:spPr>
          <a:xfrm>
            <a:off x="0" y="1706400"/>
            <a:ext cx="990576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46,9 Md € </a:t>
            </a:r>
            <a:r>
              <a:rPr b="0" lang="fr-FR" sz="2800" spc="-1" strike="noStrike">
                <a:solidFill>
                  <a:srgbClr val="ff0000"/>
                </a:solidFill>
                <a:latin typeface="Script MT Bold"/>
              </a:rPr>
              <a:t>Intérêts</a:t>
            </a:r>
            <a:r>
              <a:rPr b="0" lang="fr-FR" sz="2800" spc="-1" strike="noStrike">
                <a:solidFill>
                  <a:schemeClr val="dk1"/>
                </a:solidFill>
                <a:latin typeface="Script MT Bold"/>
              </a:rPr>
              <a:t> de la dette </a:t>
            </a:r>
            <a:r>
              <a:rPr b="0" lang="fr-FR" sz="2800" spc="-1" strike="noStrike">
                <a:solidFill>
                  <a:schemeClr val="dk1"/>
                </a:solidFill>
                <a:latin typeface="Wingdings"/>
              </a:rPr>
              <a:t></a:t>
            </a:r>
            <a:r>
              <a:rPr b="0" lang="fr-FR" sz="2800" spc="-1" strike="noStrike">
                <a:solidFill>
                  <a:schemeClr val="dk1"/>
                </a:solidFill>
                <a:latin typeface="Script MT Bold"/>
              </a:rPr>
              <a:t> les très riches qui prêtent à l’état !</a:t>
            </a:r>
            <a:endParaRPr b="0" lang="fr-FR" sz="2800" spc="-1" strike="noStrike">
              <a:solidFill>
                <a:srgbClr val="000000"/>
              </a:solidFill>
              <a:latin typeface="Arial"/>
            </a:endParaRPr>
          </a:p>
        </p:txBody>
      </p:sp>
      <p:sp>
        <p:nvSpPr>
          <p:cNvPr id="351" name="Rectangle 10"/>
          <p:cNvSpPr/>
          <p:nvPr/>
        </p:nvSpPr>
        <p:spPr>
          <a:xfrm>
            <a:off x="599040" y="682920"/>
            <a:ext cx="18493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Qui paye ?</a:t>
            </a:r>
            <a:endParaRPr b="0" lang="fr-FR" sz="2800" spc="-1" strike="noStrike">
              <a:solidFill>
                <a:srgbClr val="000000"/>
              </a:solidFill>
              <a:latin typeface="Arial"/>
            </a:endParaRPr>
          </a:p>
        </p:txBody>
      </p:sp>
      <p:sp>
        <p:nvSpPr>
          <p:cNvPr id="352" name="Rectangle 9"/>
          <p:cNvSpPr/>
          <p:nvPr/>
        </p:nvSpPr>
        <p:spPr>
          <a:xfrm>
            <a:off x="540000" y="1222920"/>
            <a:ext cx="249048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Qui en profite ?</a:t>
            </a:r>
            <a:endParaRPr b="0" lang="fr-FR" sz="2800" spc="-1" strike="noStrike">
              <a:solidFill>
                <a:srgbClr val="000000"/>
              </a:solidFill>
              <a:latin typeface="Arial"/>
            </a:endParaRPr>
          </a:p>
        </p:txBody>
      </p:sp>
      <p:sp>
        <p:nvSpPr>
          <p:cNvPr id="353" name="Rectangle 13"/>
          <p:cNvSpPr/>
          <p:nvPr/>
        </p:nvSpPr>
        <p:spPr>
          <a:xfrm>
            <a:off x="2801880" y="666720"/>
            <a:ext cx="450324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L’état, c’est-à-dire nous tous.</a:t>
            </a:r>
            <a:endParaRPr b="0" lang="fr-FR" sz="2800" spc="-1" strike="noStrike">
              <a:solidFill>
                <a:srgbClr val="000000"/>
              </a:solidFill>
              <a:latin typeface="Arial"/>
            </a:endParaRPr>
          </a:p>
        </p:txBody>
      </p:sp>
      <p:sp>
        <p:nvSpPr>
          <p:cNvPr id="354" name="Rectangle 15"/>
          <p:cNvSpPr/>
          <p:nvPr/>
        </p:nvSpPr>
        <p:spPr>
          <a:xfrm>
            <a:off x="320400" y="3198240"/>
            <a:ext cx="958500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Le montant total de l'impôt sur le revenu pour la même année 2013, est 72,6 Md€ dont 46,9Md€ vont au remboursement des </a:t>
            </a:r>
            <a:r>
              <a:rPr b="0" lang="fr-FR" sz="2800" spc="-1" strike="noStrike">
                <a:solidFill>
                  <a:srgbClr val="ff0000"/>
                </a:solidFill>
                <a:latin typeface="Script MT Bold"/>
              </a:rPr>
              <a:t>intérêts</a:t>
            </a:r>
            <a:r>
              <a:rPr b="0" lang="fr-FR" sz="2800" spc="-1" strike="noStrike">
                <a:solidFill>
                  <a:schemeClr val="dk1"/>
                </a:solidFill>
                <a:latin typeface="Script MT Bold"/>
              </a:rPr>
              <a:t> de la dette !. </a:t>
            </a:r>
            <a:endParaRPr b="0" lang="fr-FR" sz="2800" spc="-1" strike="noStrike">
              <a:solidFill>
                <a:srgbClr val="000000"/>
              </a:solidFill>
              <a:latin typeface="Arial"/>
            </a:endParaRPr>
          </a:p>
        </p:txBody>
      </p:sp>
      <p:sp>
        <p:nvSpPr>
          <p:cNvPr id="355" name="Rectangle 8"/>
          <p:cNvSpPr/>
          <p:nvPr/>
        </p:nvSpPr>
        <p:spPr>
          <a:xfrm>
            <a:off x="3139560" y="2860560"/>
            <a:ext cx="249048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Remarque !</a:t>
            </a:r>
            <a:endParaRPr b="0" lang="fr-FR" sz="2800" spc="-1" strike="noStrike">
              <a:solidFill>
                <a:srgbClr val="000000"/>
              </a:solidFill>
              <a:latin typeface="Arial"/>
            </a:endParaRPr>
          </a:p>
        </p:txBody>
      </p:sp>
      <p:sp>
        <p:nvSpPr>
          <p:cNvPr id="356" name="Rectangle 11"/>
          <p:cNvSpPr/>
          <p:nvPr/>
        </p:nvSpPr>
        <p:spPr>
          <a:xfrm>
            <a:off x="379800" y="4401720"/>
            <a:ext cx="7729920" cy="2651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Ce qui signifie que </a:t>
            </a:r>
            <a:r>
              <a:rPr b="0" lang="fr-FR" sz="2800" spc="-1" strike="noStrike">
                <a:solidFill>
                  <a:srgbClr val="ff0000"/>
                </a:solidFill>
                <a:latin typeface="Script MT Bold"/>
              </a:rPr>
              <a:t>65% de l'impôt sur le revenu que nous payons, va en fait dans la poche de personnes privées très fortunées auxquelles on a donné le privilège de créer la monnaie </a:t>
            </a:r>
            <a:r>
              <a:rPr b="0" lang="fr-FR" sz="2800" spc="-1" strike="noStrike">
                <a:solidFill>
                  <a:schemeClr val="dk1"/>
                </a:solidFill>
                <a:latin typeface="Script MT Bold"/>
              </a:rPr>
              <a:t>!!! Et 16,8 % vient en aide aux plus démunis !</a:t>
            </a:r>
            <a:endParaRPr b="0" lang="fr-FR" sz="2800" spc="-1" strike="noStrike">
              <a:solidFill>
                <a:srgbClr val="000000"/>
              </a:solidFill>
              <a:latin typeface="Arial"/>
            </a:endParaRPr>
          </a:p>
        </p:txBody>
      </p:sp>
      <p:pic>
        <p:nvPicPr>
          <p:cNvPr id="357" name="Picture 14" descr=""/>
          <p:cNvPicPr/>
          <p:nvPr/>
        </p:nvPicPr>
        <p:blipFill>
          <a:blip r:embed="rId1"/>
          <a:stretch/>
        </p:blipFill>
        <p:spPr>
          <a:xfrm>
            <a:off x="8167320" y="5065920"/>
            <a:ext cx="1318320" cy="1318320"/>
          </a:xfrm>
          <a:prstGeom prst="rect">
            <a:avLst/>
          </a:prstGeom>
          <a:ln w="9525">
            <a:noFill/>
          </a:ln>
        </p:spPr>
      </p:pic>
      <p:sp>
        <p:nvSpPr>
          <p:cNvPr id="358" name="Rectangle 16"/>
          <p:cNvSpPr/>
          <p:nvPr/>
        </p:nvSpPr>
        <p:spPr>
          <a:xfrm>
            <a:off x="138600" y="2232360"/>
            <a:ext cx="91627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12,2 Md€ l’assistanat </a:t>
            </a:r>
            <a:r>
              <a:rPr b="0" lang="fr-FR" sz="2800" spc="-1" strike="noStrike">
                <a:solidFill>
                  <a:schemeClr val="dk1"/>
                </a:solidFill>
                <a:latin typeface="Wingdings"/>
              </a:rPr>
              <a:t></a:t>
            </a:r>
            <a:r>
              <a:rPr b="0" lang="fr-FR" sz="2800" spc="-1" strike="noStrike">
                <a:solidFill>
                  <a:schemeClr val="dk1"/>
                </a:solidFill>
                <a:latin typeface="Script MT Bold"/>
              </a:rPr>
              <a:t> les démunis et sans doute quelques profiteurs !</a:t>
            </a:r>
            <a:endParaRPr b="0" lang="fr-FR" sz="2800" spc="-1" strike="noStrike">
              <a:solidFill>
                <a:srgbClr val="000000"/>
              </a:solidFill>
              <a:latin typeface="Arial"/>
            </a:endParaRPr>
          </a:p>
        </p:txBody>
      </p:sp>
      <p:sp>
        <p:nvSpPr>
          <p:cNvPr id="359" name="Rectangle 14"/>
          <p:cNvSpPr/>
          <p:nvPr/>
        </p:nvSpPr>
        <p:spPr>
          <a:xfrm>
            <a:off x="1786680" y="202320"/>
            <a:ext cx="602208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Considérons deux postes de dépenses.</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564" dur="indefinite" restart="never" nodeType="tmRoot">
          <p:childTnLst>
            <p:seq>
              <p:cTn id="565" dur="indefinite" nodeType="mainSeq">
                <p:childTnLst>
                  <p:par>
                    <p:cTn id="566" fill="hold">
                      <p:stCondLst>
                        <p:cond delay="indefinite"/>
                      </p:stCondLst>
                      <p:childTnLst>
                        <p:par>
                          <p:cTn id="567" fill="hold">
                            <p:stCondLst>
                              <p:cond delay="0"/>
                            </p:stCondLst>
                            <p:childTnLst>
                              <p:par>
                                <p:cTn id="568" nodeType="clickEffect" fill="hold" presetClass="entr" presetID="1">
                                  <p:stCondLst>
                                    <p:cond delay="0"/>
                                  </p:stCondLst>
                                  <p:childTnLst>
                                    <p:set>
                                      <p:cBhvr>
                                        <p:cTn id="569" dur="1" fill="hold">
                                          <p:stCondLst>
                                            <p:cond delay="0"/>
                                          </p:stCondLst>
                                        </p:cTn>
                                        <p:tgtEl>
                                          <p:spTgt spid="351"/>
                                        </p:tgtEl>
                                        <p:attrNameLst>
                                          <p:attrName>style.visibility</p:attrName>
                                        </p:attrNameLst>
                                      </p:cBhvr>
                                      <p:to>
                                        <p:strVal val="visible"/>
                                      </p:to>
                                    </p:set>
                                  </p:childTnLst>
                                </p:cTn>
                              </p:par>
                            </p:childTnLst>
                          </p:cTn>
                        </p:par>
                      </p:childTnLst>
                    </p:cTn>
                  </p:par>
                  <p:par>
                    <p:cTn id="570" fill="hold">
                      <p:stCondLst>
                        <p:cond delay="indefinite"/>
                      </p:stCondLst>
                      <p:childTnLst>
                        <p:par>
                          <p:cTn id="571" fill="hold">
                            <p:stCondLst>
                              <p:cond delay="0"/>
                            </p:stCondLst>
                            <p:childTnLst>
                              <p:par>
                                <p:cTn id="572" nodeType="clickEffect" fill="hold" presetClass="entr" presetID="2" presetSubtype="2">
                                  <p:stCondLst>
                                    <p:cond delay="0"/>
                                  </p:stCondLst>
                                  <p:childTnLst>
                                    <p:set>
                                      <p:cBhvr>
                                        <p:cTn id="573" dur="1" fill="hold">
                                          <p:stCondLst>
                                            <p:cond delay="0"/>
                                          </p:stCondLst>
                                        </p:cTn>
                                        <p:tgtEl>
                                          <p:spTgt spid="353"/>
                                        </p:tgtEl>
                                        <p:attrNameLst>
                                          <p:attrName>style.visibility</p:attrName>
                                        </p:attrNameLst>
                                      </p:cBhvr>
                                      <p:to>
                                        <p:strVal val="visible"/>
                                      </p:to>
                                    </p:set>
                                    <p:anim calcmode="lin" valueType="num">
                                      <p:cBhvr additive="repl">
                                        <p:cTn id="574" dur="1000" fill="hold"/>
                                        <p:tgtEl>
                                          <p:spTgt spid="353"/>
                                        </p:tgtEl>
                                        <p:attrNameLst>
                                          <p:attrName>ppt_x</p:attrName>
                                        </p:attrNameLst>
                                      </p:cBhvr>
                                      <p:tavLst>
                                        <p:tav tm="0">
                                          <p:val>
                                            <p:strVal val="1+#ppt_w/2"/>
                                          </p:val>
                                        </p:tav>
                                        <p:tav tm="100000">
                                          <p:val>
                                            <p:strVal val="#ppt_x"/>
                                          </p:val>
                                        </p:tav>
                                      </p:tavLst>
                                    </p:anim>
                                    <p:anim calcmode="lin" valueType="num">
                                      <p:cBhvr additive="repl">
                                        <p:cTn id="575" dur="1000" fill="hold"/>
                                        <p:tgtEl>
                                          <p:spTgt spid="353"/>
                                        </p:tgtEl>
                                        <p:attrNameLst>
                                          <p:attrName>ppt_y</p:attrName>
                                        </p:attrNameLst>
                                      </p:cBhvr>
                                      <p:tavLst>
                                        <p:tav tm="0">
                                          <p:val>
                                            <p:strVal val="#ppt_y"/>
                                          </p:val>
                                        </p:tav>
                                        <p:tav tm="100000">
                                          <p:val>
                                            <p:strVal val="#ppt_y"/>
                                          </p:val>
                                        </p:tav>
                                      </p:tavLst>
                                    </p:anim>
                                  </p:childTnLst>
                                </p:cTn>
                              </p:par>
                            </p:childTnLst>
                          </p:cTn>
                        </p:par>
                      </p:childTnLst>
                    </p:cTn>
                  </p:par>
                  <p:par>
                    <p:cTn id="576" fill="hold">
                      <p:stCondLst>
                        <p:cond delay="indefinite"/>
                      </p:stCondLst>
                      <p:childTnLst>
                        <p:par>
                          <p:cTn id="577" fill="hold">
                            <p:stCondLst>
                              <p:cond delay="0"/>
                            </p:stCondLst>
                            <p:childTnLst>
                              <p:par>
                                <p:cTn id="578" nodeType="clickEffect" fill="hold" presetClass="entr" presetID="1">
                                  <p:stCondLst>
                                    <p:cond delay="0"/>
                                  </p:stCondLst>
                                  <p:childTnLst>
                                    <p:set>
                                      <p:cBhvr>
                                        <p:cTn id="579" dur="1" fill="hold">
                                          <p:stCondLst>
                                            <p:cond delay="0"/>
                                          </p:stCondLst>
                                        </p:cTn>
                                        <p:tgtEl>
                                          <p:spTgt spid="352"/>
                                        </p:tgtEl>
                                        <p:attrNameLst>
                                          <p:attrName>style.visibility</p:attrName>
                                        </p:attrNameLst>
                                      </p:cBhvr>
                                      <p:to>
                                        <p:strVal val="visible"/>
                                      </p:to>
                                    </p:set>
                                  </p:childTnLst>
                                </p:cTn>
                              </p:par>
                            </p:childTnLst>
                          </p:cTn>
                        </p:par>
                      </p:childTnLst>
                    </p:cTn>
                  </p:par>
                  <p:par>
                    <p:cTn id="580" fill="hold">
                      <p:stCondLst>
                        <p:cond delay="indefinite"/>
                      </p:stCondLst>
                      <p:childTnLst>
                        <p:par>
                          <p:cTn id="581" fill="hold">
                            <p:stCondLst>
                              <p:cond delay="0"/>
                            </p:stCondLst>
                            <p:childTnLst>
                              <p:par>
                                <p:cTn id="582" nodeType="clickEffect" fill="hold" presetClass="entr" presetID="2" presetSubtype="8">
                                  <p:stCondLst>
                                    <p:cond delay="0"/>
                                  </p:stCondLst>
                                  <p:childTnLst>
                                    <p:set>
                                      <p:cBhvr>
                                        <p:cTn id="583" dur="1" fill="hold">
                                          <p:stCondLst>
                                            <p:cond delay="0"/>
                                          </p:stCondLst>
                                        </p:cTn>
                                        <p:tgtEl>
                                          <p:spTgt spid="350"/>
                                        </p:tgtEl>
                                        <p:attrNameLst>
                                          <p:attrName>style.visibility</p:attrName>
                                        </p:attrNameLst>
                                      </p:cBhvr>
                                      <p:to>
                                        <p:strVal val="visible"/>
                                      </p:to>
                                    </p:set>
                                    <p:anim calcmode="lin" valueType="num">
                                      <p:cBhvr additive="repl">
                                        <p:cTn id="584" dur="1000" fill="hold"/>
                                        <p:tgtEl>
                                          <p:spTgt spid="350"/>
                                        </p:tgtEl>
                                        <p:attrNameLst>
                                          <p:attrName>ppt_x</p:attrName>
                                        </p:attrNameLst>
                                      </p:cBhvr>
                                      <p:tavLst>
                                        <p:tav tm="0">
                                          <p:val>
                                            <p:strVal val="0-#ppt_w/2"/>
                                          </p:val>
                                        </p:tav>
                                        <p:tav tm="100000">
                                          <p:val>
                                            <p:strVal val="#ppt_x"/>
                                          </p:val>
                                        </p:tav>
                                      </p:tavLst>
                                    </p:anim>
                                    <p:anim calcmode="lin" valueType="num">
                                      <p:cBhvr additive="repl">
                                        <p:cTn id="585" dur="1000" fill="hold"/>
                                        <p:tgtEl>
                                          <p:spTgt spid="350"/>
                                        </p:tgtEl>
                                        <p:attrNameLst>
                                          <p:attrName>ppt_y</p:attrName>
                                        </p:attrNameLst>
                                      </p:cBhvr>
                                      <p:tavLst>
                                        <p:tav tm="0">
                                          <p:val>
                                            <p:strVal val="#ppt_y"/>
                                          </p:val>
                                        </p:tav>
                                        <p:tav tm="100000">
                                          <p:val>
                                            <p:strVal val="#ppt_y"/>
                                          </p:val>
                                        </p:tav>
                                      </p:tavLst>
                                    </p:anim>
                                  </p:childTnLst>
                                </p:cTn>
                              </p:par>
                            </p:childTnLst>
                          </p:cTn>
                        </p:par>
                      </p:childTnLst>
                    </p:cTn>
                  </p:par>
                  <p:par>
                    <p:cTn id="586" fill="hold">
                      <p:stCondLst>
                        <p:cond delay="indefinite"/>
                      </p:stCondLst>
                      <p:childTnLst>
                        <p:par>
                          <p:cTn id="587" fill="hold">
                            <p:stCondLst>
                              <p:cond delay="0"/>
                            </p:stCondLst>
                            <p:childTnLst>
                              <p:par>
                                <p:cTn id="588" nodeType="clickEffect" fill="hold" presetClass="entr" presetID="2" presetSubtype="2">
                                  <p:stCondLst>
                                    <p:cond delay="0"/>
                                  </p:stCondLst>
                                  <p:childTnLst>
                                    <p:set>
                                      <p:cBhvr>
                                        <p:cTn id="589" dur="1" fill="hold">
                                          <p:stCondLst>
                                            <p:cond delay="0"/>
                                          </p:stCondLst>
                                        </p:cTn>
                                        <p:tgtEl>
                                          <p:spTgt spid="358"/>
                                        </p:tgtEl>
                                        <p:attrNameLst>
                                          <p:attrName>style.visibility</p:attrName>
                                        </p:attrNameLst>
                                      </p:cBhvr>
                                      <p:to>
                                        <p:strVal val="visible"/>
                                      </p:to>
                                    </p:set>
                                    <p:anim calcmode="lin" valueType="num">
                                      <p:cBhvr additive="repl">
                                        <p:cTn id="590" dur="1000" fill="hold"/>
                                        <p:tgtEl>
                                          <p:spTgt spid="358"/>
                                        </p:tgtEl>
                                        <p:attrNameLst>
                                          <p:attrName>ppt_x</p:attrName>
                                        </p:attrNameLst>
                                      </p:cBhvr>
                                      <p:tavLst>
                                        <p:tav tm="0">
                                          <p:val>
                                            <p:strVal val="1+#ppt_w/2"/>
                                          </p:val>
                                        </p:tav>
                                        <p:tav tm="100000">
                                          <p:val>
                                            <p:strVal val="#ppt_x"/>
                                          </p:val>
                                        </p:tav>
                                      </p:tavLst>
                                    </p:anim>
                                    <p:anim calcmode="lin" valueType="num">
                                      <p:cBhvr additive="repl">
                                        <p:cTn id="591" dur="1000" fill="hold"/>
                                        <p:tgtEl>
                                          <p:spTgt spid="358"/>
                                        </p:tgtEl>
                                        <p:attrNameLst>
                                          <p:attrName>ppt_y</p:attrName>
                                        </p:attrNameLst>
                                      </p:cBhvr>
                                      <p:tavLst>
                                        <p:tav tm="0">
                                          <p:val>
                                            <p:strVal val="#ppt_y"/>
                                          </p:val>
                                        </p:tav>
                                        <p:tav tm="100000">
                                          <p:val>
                                            <p:strVal val="#ppt_y"/>
                                          </p:val>
                                        </p:tav>
                                      </p:tavLst>
                                    </p:anim>
                                  </p:childTnLst>
                                </p:cTn>
                              </p:par>
                            </p:childTnLst>
                          </p:cTn>
                        </p:par>
                      </p:childTnLst>
                    </p:cTn>
                  </p:par>
                  <p:par>
                    <p:cTn id="592" fill="hold">
                      <p:stCondLst>
                        <p:cond delay="indefinite"/>
                      </p:stCondLst>
                      <p:childTnLst>
                        <p:par>
                          <p:cTn id="593" fill="hold">
                            <p:stCondLst>
                              <p:cond delay="0"/>
                            </p:stCondLst>
                            <p:childTnLst>
                              <p:par>
                                <p:cTn id="594" nodeType="clickEffect" fill="hold" presetClass="entr" presetID="1">
                                  <p:stCondLst>
                                    <p:cond delay="0"/>
                                  </p:stCondLst>
                                  <p:childTnLst>
                                    <p:set>
                                      <p:cBhvr>
                                        <p:cTn id="595" dur="1" fill="hold">
                                          <p:stCondLst>
                                            <p:cond delay="0"/>
                                          </p:stCondLst>
                                        </p:cTn>
                                        <p:tgtEl>
                                          <p:spTgt spid="355"/>
                                        </p:tgtEl>
                                        <p:attrNameLst>
                                          <p:attrName>style.visibility</p:attrName>
                                        </p:attrNameLst>
                                      </p:cBhvr>
                                      <p:to>
                                        <p:strVal val="visible"/>
                                      </p:to>
                                    </p:set>
                                  </p:childTnLst>
                                </p:cTn>
                              </p:par>
                            </p:childTnLst>
                          </p:cTn>
                        </p:par>
                      </p:childTnLst>
                    </p:cTn>
                  </p:par>
                  <p:par>
                    <p:cTn id="596" fill="hold">
                      <p:stCondLst>
                        <p:cond delay="indefinite"/>
                      </p:stCondLst>
                      <p:childTnLst>
                        <p:par>
                          <p:cTn id="597" fill="hold">
                            <p:stCondLst>
                              <p:cond delay="0"/>
                            </p:stCondLst>
                            <p:childTnLst>
                              <p:par>
                                <p:cTn id="598" nodeType="clickEffect" fill="hold" presetClass="entr" presetID="2" presetSubtype="4">
                                  <p:stCondLst>
                                    <p:cond delay="0"/>
                                  </p:stCondLst>
                                  <p:childTnLst>
                                    <p:set>
                                      <p:cBhvr>
                                        <p:cTn id="599" dur="1" fill="hold">
                                          <p:stCondLst>
                                            <p:cond delay="0"/>
                                          </p:stCondLst>
                                        </p:cTn>
                                        <p:tgtEl>
                                          <p:spTgt spid="354"/>
                                        </p:tgtEl>
                                        <p:attrNameLst>
                                          <p:attrName>style.visibility</p:attrName>
                                        </p:attrNameLst>
                                      </p:cBhvr>
                                      <p:to>
                                        <p:strVal val="visible"/>
                                      </p:to>
                                    </p:set>
                                    <p:anim calcmode="lin" valueType="num">
                                      <p:cBhvr additive="repl">
                                        <p:cTn id="600" dur="1000" fill="hold"/>
                                        <p:tgtEl>
                                          <p:spTgt spid="354"/>
                                        </p:tgtEl>
                                        <p:attrNameLst>
                                          <p:attrName>ppt_x</p:attrName>
                                        </p:attrNameLst>
                                      </p:cBhvr>
                                      <p:tavLst>
                                        <p:tav tm="0">
                                          <p:val>
                                            <p:strVal val="#ppt_x"/>
                                          </p:val>
                                        </p:tav>
                                        <p:tav tm="100000">
                                          <p:val>
                                            <p:strVal val="#ppt_x"/>
                                          </p:val>
                                        </p:tav>
                                      </p:tavLst>
                                    </p:anim>
                                    <p:anim calcmode="lin" valueType="num">
                                      <p:cBhvr additive="repl">
                                        <p:cTn id="601" dur="1000" fill="hold"/>
                                        <p:tgtEl>
                                          <p:spTgt spid="354"/>
                                        </p:tgtEl>
                                        <p:attrNameLst>
                                          <p:attrName>ppt_y</p:attrName>
                                        </p:attrNameLst>
                                      </p:cBhvr>
                                      <p:tavLst>
                                        <p:tav tm="0">
                                          <p:val>
                                            <p:strVal val="1+#ppt_h/2"/>
                                          </p:val>
                                        </p:tav>
                                        <p:tav tm="100000">
                                          <p:val>
                                            <p:strVal val="#ppt_y"/>
                                          </p:val>
                                        </p:tav>
                                      </p:tavLst>
                                    </p:anim>
                                  </p:childTnLst>
                                </p:cTn>
                              </p:par>
                            </p:childTnLst>
                          </p:cTn>
                        </p:par>
                      </p:childTnLst>
                    </p:cTn>
                  </p:par>
                  <p:par>
                    <p:cTn id="602" fill="hold">
                      <p:stCondLst>
                        <p:cond delay="indefinite"/>
                      </p:stCondLst>
                      <p:childTnLst>
                        <p:par>
                          <p:cTn id="603" fill="hold">
                            <p:stCondLst>
                              <p:cond delay="0"/>
                            </p:stCondLst>
                            <p:childTnLst>
                              <p:par>
                                <p:cTn id="604" nodeType="clickEffect" fill="hold" presetClass="entr" presetID="40">
                                  <p:stCondLst>
                                    <p:cond delay="0"/>
                                  </p:stCondLst>
                                  <p:iterate type="lt">
                                    <p:tmAbs val="100"/>
                                  </p:iterate>
                                  <p:childTnLst>
                                    <p:set>
                                      <p:cBhvr>
                                        <p:cTn id="605" dur="1" fill="hold">
                                          <p:stCondLst>
                                            <p:cond delay="0"/>
                                          </p:stCondLst>
                                        </p:cTn>
                                        <p:tgtEl>
                                          <p:spTgt spid="356"/>
                                        </p:tgtEl>
                                        <p:attrNameLst>
                                          <p:attrName>style.visibility</p:attrName>
                                        </p:attrNameLst>
                                      </p:cBhvr>
                                      <p:to>
                                        <p:strVal val="visible"/>
                                      </p:to>
                                    </p:set>
                                    <p:animEffect filter="fade" transition="in">
                                      <p:cBhvr additive="repl">
                                        <p:cTn id="606" dur="1000"/>
                                        <p:tgtEl>
                                          <p:spTgt spid="356"/>
                                        </p:tgtEl>
                                      </p:cBhvr>
                                    </p:animEffect>
                                    <p:anim calcmode="lin" valueType="num">
                                      <p:cBhvr additive="repl">
                                        <p:cTn id="607" dur="1000" fill="hold"/>
                                        <p:tgtEl>
                                          <p:spTgt spid="356"/>
                                        </p:tgtEl>
                                        <p:attrNameLst>
                                          <p:attrName>ppt_x</p:attrName>
                                        </p:attrNameLst>
                                      </p:cBhvr>
                                      <p:tavLst>
                                        <p:tav tm="0">
                                          <p:val>
                                            <p:strVal val="#ppt_x-.1"/>
                                          </p:val>
                                        </p:tav>
                                        <p:tav tm="100000">
                                          <p:val>
                                            <p:strVal val="#ppt_x"/>
                                          </p:val>
                                        </p:tav>
                                      </p:tavLst>
                                    </p:anim>
                                    <p:anim calcmode="lin" valueType="num">
                                      <p:cBhvr additive="repl">
                                        <p:cTn id="608" dur="1000" fill="hold"/>
                                        <p:tgtEl>
                                          <p:spTgt spid="356"/>
                                        </p:tgtEl>
                                        <p:attrNameLst>
                                          <p:attrName>ppt_y</p:attrName>
                                        </p:attrNameLst>
                                      </p:cBhvr>
                                      <p:tavLst>
                                        <p:tav tm="0">
                                          <p:val>
                                            <p:strVal val="#ppt_y"/>
                                          </p:val>
                                        </p:tav>
                                        <p:tav tm="100000">
                                          <p:val>
                                            <p:strVal val="#ppt_y"/>
                                          </p:val>
                                        </p:tav>
                                      </p:tavLst>
                                    </p:anim>
                                  </p:childTnLst>
                                </p:cTn>
                              </p:par>
                            </p:childTnLst>
                          </p:cTn>
                        </p:par>
                        <p:par>
                          <p:cTn id="609" fill="hold">
                            <p:stCondLst>
                              <p:cond delay="19300"/>
                            </p:stCondLst>
                            <p:childTnLst>
                              <p:par>
                                <p:cTn id="610" nodeType="afterEffect" fill="hold" presetClass="entr" presetID="1">
                                  <p:stCondLst>
                                    <p:cond delay="0"/>
                                  </p:stCondLst>
                                  <p:childTnLst>
                                    <p:set>
                                      <p:cBhvr>
                                        <p:cTn id="611"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ZoneTexte 15"/>
          <p:cNvSpPr/>
          <p:nvPr/>
        </p:nvSpPr>
        <p:spPr>
          <a:xfrm>
            <a:off x="462240" y="620280"/>
            <a:ext cx="8534160" cy="1065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1.3-Quels sont les problèmes que peut rencontrer une              économie ?</a:t>
            </a:r>
            <a:endParaRPr b="0" lang="fr-FR" sz="3200" spc="-1" strike="noStrike">
              <a:solidFill>
                <a:srgbClr val="000000"/>
              </a:solidFill>
              <a:latin typeface="Arial"/>
            </a:endParaRPr>
          </a:p>
        </p:txBody>
      </p:sp>
      <p:sp>
        <p:nvSpPr>
          <p:cNvPr id="152" name="ZoneTexte 6"/>
          <p:cNvSpPr/>
          <p:nvPr/>
        </p:nvSpPr>
        <p:spPr>
          <a:xfrm>
            <a:off x="850680" y="1909080"/>
            <a:ext cx="833292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chemeClr val="dk1"/>
                </a:solidFill>
                <a:latin typeface="Script MT Bold"/>
              </a:rPr>
              <a:t>-1- Manque de ressources.</a:t>
            </a:r>
            <a:endParaRPr b="0" lang="fr-FR" sz="3200" spc="-1" strike="noStrike">
              <a:solidFill>
                <a:srgbClr val="000000"/>
              </a:solidFill>
              <a:latin typeface="Arial"/>
            </a:endParaRPr>
          </a:p>
        </p:txBody>
      </p:sp>
      <p:sp>
        <p:nvSpPr>
          <p:cNvPr id="153" name="ZoneTexte 7"/>
          <p:cNvSpPr/>
          <p:nvPr/>
        </p:nvSpPr>
        <p:spPr>
          <a:xfrm>
            <a:off x="799200" y="2773080"/>
            <a:ext cx="8332920" cy="20408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chemeClr val="dk1"/>
                </a:solidFill>
                <a:latin typeface="Script MT Bold"/>
              </a:rPr>
              <a:t>-2- Manque de moyens pour réaliser les biens et services, destinés à satisfaire les besoins nécessaires aux individus d’une société.</a:t>
            </a:r>
            <a:endParaRPr b="0" lang="fr-FR" sz="3200" spc="-1" strike="noStrike">
              <a:solidFill>
                <a:srgbClr val="000000"/>
              </a:solidFill>
              <a:latin typeface="Arial"/>
            </a:endParaRPr>
          </a:p>
        </p:txBody>
      </p:sp>
      <p:sp>
        <p:nvSpPr>
          <p:cNvPr id="154" name="ZoneTexte 4"/>
          <p:cNvSpPr/>
          <p:nvPr/>
        </p:nvSpPr>
        <p:spPr>
          <a:xfrm>
            <a:off x="778320" y="4533480"/>
            <a:ext cx="8332920" cy="1065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chemeClr val="dk1"/>
                </a:solidFill>
                <a:latin typeface="Script MT Bold"/>
              </a:rPr>
              <a:t>-3- Manque d’argent pour échanger. (Paupérisation)</a:t>
            </a:r>
            <a:endParaRPr b="0" lang="fr-FR" sz="32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43" dur="indefinite" restart="never" nodeType="tmRoot">
          <p:childTnLst>
            <p:seq>
              <p:cTn id="44" dur="indefinite" nodeType="mainSeq">
                <p:childTnLst>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1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1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1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1">
                                  <p:stCondLst>
                                    <p:cond delay="0"/>
                                  </p:stCondLst>
                                  <p:childTnLst>
                                    <p:set>
                                      <p:cBhvr>
                                        <p:cTn id="60"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Rectangle 4"/>
          <p:cNvSpPr/>
          <p:nvPr/>
        </p:nvSpPr>
        <p:spPr>
          <a:xfrm>
            <a:off x="473040" y="2255400"/>
            <a:ext cx="8859960" cy="1796760"/>
          </a:xfrm>
          <a:prstGeom prst="rect">
            <a:avLst/>
          </a:prstGeom>
          <a:noFill/>
          <a:ln w="0">
            <a:noFill/>
          </a:ln>
        </p:spPr>
        <p:style>
          <a:lnRef idx="0"/>
          <a:fillRef idx="0"/>
          <a:effectRef idx="0"/>
          <a:fontRef idx="minor"/>
        </p:style>
        <p:txBody>
          <a:bodyPr lIns="90000" rIns="90000" tIns="45000" bIns="45000" anchor="t">
            <a:spAutoFit/>
          </a:bodyPr>
          <a:p>
            <a:pPr indent="-216000" defTabSz="914400">
              <a:lnSpc>
                <a:spcPct val="100000"/>
              </a:lnSpc>
              <a:buClr>
                <a:srgbClr val="624d38"/>
              </a:buClr>
              <a:buFont typeface="Wingdings" charset="2"/>
              <a:buChar char=""/>
            </a:pPr>
            <a:r>
              <a:rPr b="0" lang="fr-FR" sz="2400" spc="-1" strike="noStrike">
                <a:solidFill>
                  <a:schemeClr val="dk1"/>
                </a:solidFill>
                <a:latin typeface="Script MT Bold"/>
              </a:rPr>
              <a:t>Aujourd’hui ce sont les intérêts de la dette qui gonflent le déficit de l’état et le conduisent donc à contracter </a:t>
            </a:r>
            <a:r>
              <a:rPr b="0" lang="fr-FR" sz="3200" spc="-1" strike="noStrike">
                <a:solidFill>
                  <a:schemeClr val="dk1"/>
                </a:solidFill>
                <a:latin typeface="Script MT Bold"/>
              </a:rPr>
              <a:t>de nouveaux prêts </a:t>
            </a:r>
            <a:r>
              <a:rPr b="0" lang="fr-FR" sz="2400" spc="-1" strike="noStrike">
                <a:solidFill>
                  <a:schemeClr val="dk1"/>
                </a:solidFill>
                <a:latin typeface="Script MT Bold"/>
              </a:rPr>
              <a:t>qui viendront augmenter la dette et donc les intérêts et donc le déficit et donc … !!!</a:t>
            </a:r>
            <a:endParaRPr b="0" lang="fr-FR" sz="2400" spc="-1" strike="noStrike">
              <a:solidFill>
                <a:srgbClr val="000000"/>
              </a:solidFill>
              <a:latin typeface="Arial"/>
            </a:endParaRPr>
          </a:p>
        </p:txBody>
      </p:sp>
      <p:sp>
        <p:nvSpPr>
          <p:cNvPr id="361" name="Rectangle 5"/>
          <p:cNvSpPr/>
          <p:nvPr/>
        </p:nvSpPr>
        <p:spPr>
          <a:xfrm>
            <a:off x="534960" y="688320"/>
            <a:ext cx="8933400" cy="1918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Quand l’état fait un prêt sur 15 ans par exemple, il paye chaque année les intérêts, mais ne doit rembourser le capital du prêt qu’à l’issue des 15 ans. Comme il n’en a pas les moyens il contracte un nouveau prêt pour rembourser ce capital, qui vient gonfler un peu plus la dette.</a:t>
            </a:r>
            <a:endParaRPr b="0" lang="fr-FR" sz="2400" spc="-1" strike="noStrike">
              <a:solidFill>
                <a:srgbClr val="000000"/>
              </a:solidFill>
              <a:latin typeface="Arial"/>
            </a:endParaRPr>
          </a:p>
        </p:txBody>
      </p:sp>
      <p:sp>
        <p:nvSpPr>
          <p:cNvPr id="362" name="Rectangle 8"/>
          <p:cNvSpPr/>
          <p:nvPr/>
        </p:nvSpPr>
        <p:spPr>
          <a:xfrm>
            <a:off x="2858760" y="202320"/>
            <a:ext cx="397260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rPr>
              <a:t>Une spirale mortifère !</a:t>
            </a:r>
            <a:endParaRPr b="0" lang="fr-FR" sz="2800" spc="-1" strike="noStrike">
              <a:solidFill>
                <a:srgbClr val="000000"/>
              </a:solidFill>
              <a:latin typeface="Arial"/>
            </a:endParaRPr>
          </a:p>
        </p:txBody>
      </p:sp>
      <p:pic>
        <p:nvPicPr>
          <p:cNvPr id="363" name="Picture 2" descr="La France dans la spirale de la dette"/>
          <p:cNvPicPr/>
          <p:nvPr/>
        </p:nvPicPr>
        <p:blipFill>
          <a:blip r:embed="rId1"/>
          <a:stretch/>
        </p:blipFill>
        <p:spPr>
          <a:xfrm>
            <a:off x="2876040" y="3569760"/>
            <a:ext cx="4587120" cy="3096000"/>
          </a:xfrm>
          <a:prstGeom prst="rect">
            <a:avLst/>
          </a:prstGeom>
          <a:ln w="0">
            <a:noFill/>
          </a:ln>
        </p:spPr>
      </p:pic>
    </p:spTree>
  </p:cSld>
  <mc:AlternateContent>
    <mc:Choice Requires="p14">
      <p:transition spd="med" p14:dur="700">
        <p:fade/>
      </p:transition>
    </mc:Choice>
    <mc:Fallback>
      <p:transition spd="med">
        <p:fade/>
      </p:transition>
    </mc:Fallback>
  </mc:AlternateContent>
  <p:timing>
    <p:tnLst>
      <p:par>
        <p:cTn id="612" dur="indefinite" restart="never" nodeType="tmRoot">
          <p:childTnLst>
            <p:seq>
              <p:cTn id="613" dur="indefinite" nodeType="mainSeq">
                <p:childTnLst>
                  <p:par>
                    <p:cTn id="614" fill="hold">
                      <p:stCondLst>
                        <p:cond delay="indefinite"/>
                      </p:stCondLst>
                      <p:childTnLst>
                        <p:par>
                          <p:cTn id="615" fill="hold">
                            <p:stCondLst>
                              <p:cond delay="0"/>
                            </p:stCondLst>
                            <p:childTnLst>
                              <p:par>
                                <p:cTn id="616" nodeType="clickEffect" fill="hold" presetClass="entr" presetID="2" presetSubtype="2">
                                  <p:stCondLst>
                                    <p:cond delay="0"/>
                                  </p:stCondLst>
                                  <p:childTnLst>
                                    <p:set>
                                      <p:cBhvr>
                                        <p:cTn id="617" dur="1" fill="hold">
                                          <p:stCondLst>
                                            <p:cond delay="0"/>
                                          </p:stCondLst>
                                        </p:cTn>
                                        <p:tgtEl>
                                          <p:spTgt spid="361"/>
                                        </p:tgtEl>
                                        <p:attrNameLst>
                                          <p:attrName>style.visibility</p:attrName>
                                        </p:attrNameLst>
                                      </p:cBhvr>
                                      <p:to>
                                        <p:strVal val="visible"/>
                                      </p:to>
                                    </p:set>
                                    <p:anim calcmode="lin" valueType="num">
                                      <p:cBhvr additive="repl">
                                        <p:cTn id="618" dur="1000" fill="hold"/>
                                        <p:tgtEl>
                                          <p:spTgt spid="361"/>
                                        </p:tgtEl>
                                        <p:attrNameLst>
                                          <p:attrName>ppt_x</p:attrName>
                                        </p:attrNameLst>
                                      </p:cBhvr>
                                      <p:tavLst>
                                        <p:tav tm="0">
                                          <p:val>
                                            <p:strVal val="1+#ppt_w/2"/>
                                          </p:val>
                                        </p:tav>
                                        <p:tav tm="100000">
                                          <p:val>
                                            <p:strVal val="#ppt_x"/>
                                          </p:val>
                                        </p:tav>
                                      </p:tavLst>
                                    </p:anim>
                                    <p:anim calcmode="lin" valueType="num">
                                      <p:cBhvr additive="repl">
                                        <p:cTn id="619" dur="1000" fill="hold"/>
                                        <p:tgtEl>
                                          <p:spTgt spid="361"/>
                                        </p:tgtEl>
                                        <p:attrNameLst>
                                          <p:attrName>ppt_y</p:attrName>
                                        </p:attrNameLst>
                                      </p:cBhvr>
                                      <p:tavLst>
                                        <p:tav tm="0">
                                          <p:val>
                                            <p:strVal val="#ppt_y"/>
                                          </p:val>
                                        </p:tav>
                                        <p:tav tm="100000">
                                          <p:val>
                                            <p:strVal val="#ppt_y"/>
                                          </p:val>
                                        </p:tav>
                                      </p:tavLst>
                                    </p:anim>
                                  </p:childTnLst>
                                </p:cTn>
                              </p:par>
                            </p:childTnLst>
                          </p:cTn>
                        </p:par>
                      </p:childTnLst>
                    </p:cTn>
                  </p:par>
                  <p:par>
                    <p:cTn id="620" fill="hold">
                      <p:stCondLst>
                        <p:cond delay="indefinite"/>
                      </p:stCondLst>
                      <p:childTnLst>
                        <p:par>
                          <p:cTn id="621" fill="hold">
                            <p:stCondLst>
                              <p:cond delay="0"/>
                            </p:stCondLst>
                            <p:childTnLst>
                              <p:par>
                                <p:cTn id="622" nodeType="clickEffect" fill="hold" presetClass="entr" presetID="2" presetSubtype="2">
                                  <p:stCondLst>
                                    <p:cond delay="0"/>
                                  </p:stCondLst>
                                  <p:childTnLst>
                                    <p:set>
                                      <p:cBhvr>
                                        <p:cTn id="623" dur="1" fill="hold">
                                          <p:stCondLst>
                                            <p:cond delay="0"/>
                                          </p:stCondLst>
                                        </p:cTn>
                                        <p:tgtEl>
                                          <p:spTgt spid="360"/>
                                        </p:tgtEl>
                                        <p:attrNameLst>
                                          <p:attrName>style.visibility</p:attrName>
                                        </p:attrNameLst>
                                      </p:cBhvr>
                                      <p:to>
                                        <p:strVal val="visible"/>
                                      </p:to>
                                    </p:set>
                                    <p:anim calcmode="lin" valueType="num">
                                      <p:cBhvr additive="repl">
                                        <p:cTn id="624" dur="1000" fill="hold"/>
                                        <p:tgtEl>
                                          <p:spTgt spid="360"/>
                                        </p:tgtEl>
                                        <p:attrNameLst>
                                          <p:attrName>ppt_x</p:attrName>
                                        </p:attrNameLst>
                                      </p:cBhvr>
                                      <p:tavLst>
                                        <p:tav tm="0">
                                          <p:val>
                                            <p:strVal val="1+#ppt_w/2"/>
                                          </p:val>
                                        </p:tav>
                                        <p:tav tm="100000">
                                          <p:val>
                                            <p:strVal val="#ppt_x"/>
                                          </p:val>
                                        </p:tav>
                                      </p:tavLst>
                                    </p:anim>
                                    <p:anim calcmode="lin" valueType="num">
                                      <p:cBhvr additive="repl">
                                        <p:cTn id="625" dur="1000" fill="hold"/>
                                        <p:tgtEl>
                                          <p:spTgt spid="3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ZoneTexte 1"/>
          <p:cNvSpPr/>
          <p:nvPr/>
        </p:nvSpPr>
        <p:spPr>
          <a:xfrm>
            <a:off x="406800" y="1192320"/>
            <a:ext cx="9279000" cy="35053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Comic Sans MS"/>
              </a:rPr>
              <a:t>Certaines évidences dissimulent </a:t>
            </a:r>
            <a:r>
              <a:rPr b="0" lang="fr-FR" sz="2800" spc="-1" strike="noStrike" u="sng">
                <a:solidFill>
                  <a:schemeClr val="dk1"/>
                </a:solidFill>
                <a:uFillTx/>
                <a:latin typeface="Comic Sans MS"/>
              </a:rPr>
              <a:t>un laborieux travail de construction</a:t>
            </a:r>
            <a:r>
              <a:rPr b="0" lang="fr-FR" sz="2800" spc="-1" strike="noStrike">
                <a:solidFill>
                  <a:schemeClr val="dk1"/>
                </a:solidFill>
                <a:latin typeface="Comic Sans MS"/>
              </a:rPr>
              <a:t>. </a:t>
            </a:r>
            <a:r>
              <a:rPr b="1" lang="fr-FR" sz="2800" spc="-1" strike="noStrike">
                <a:solidFill>
                  <a:schemeClr val="dk1"/>
                </a:solidFill>
                <a:latin typeface="Comic Sans MS"/>
              </a:rPr>
              <a:t>Il y a cinquante ans, l’idée que les États devraient se ﬁnancer sur les marchés en se pliant aux conditions ﬁxées par des investisseurs soucieux de faire fructiﬁer leur fortune </a:t>
            </a:r>
            <a:r>
              <a:rPr b="1" lang="fr-FR" sz="2800" spc="-1" strike="noStrike" u="sng">
                <a:solidFill>
                  <a:schemeClr val="dk1"/>
                </a:solidFill>
                <a:uFillTx/>
                <a:latin typeface="Comic Sans MS"/>
              </a:rPr>
              <a:t>aurait semblé saugrenue</a:t>
            </a:r>
            <a:r>
              <a:rPr b="1" lang="fr-FR" sz="2800" spc="-1" strike="noStrike">
                <a:solidFill>
                  <a:schemeClr val="dk1"/>
                </a:solidFill>
                <a:latin typeface="Comic Sans MS"/>
              </a:rPr>
              <a:t>. </a:t>
            </a:r>
            <a:r>
              <a:rPr b="0" lang="fr-FR" sz="2800" spc="-1" strike="noStrike">
                <a:solidFill>
                  <a:schemeClr val="dk1"/>
                </a:solidFill>
                <a:latin typeface="Comic Sans MS"/>
              </a:rPr>
              <a:t>Au ﬁl des discours politiques et des analyses d’« experts » médiatiques, </a:t>
            </a:r>
            <a:r>
              <a:rPr b="1" lang="fr-FR" sz="2800" spc="-1" strike="noStrike">
                <a:solidFill>
                  <a:schemeClr val="dk1"/>
                </a:solidFill>
                <a:latin typeface="Comic Sans MS"/>
              </a:rPr>
              <a:t>elle s’est néanmoins imposée comme naturelle ! </a:t>
            </a: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Comic Sans MS"/>
              </a:rPr>
              <a:t>(Manière de voir n°173 Novembre 2020.)</a:t>
            </a:r>
            <a:endParaRPr b="0" lang="fr-FR" sz="2800" spc="-1" strike="noStrike">
              <a:solidFill>
                <a:srgbClr val="000000"/>
              </a:solidFill>
              <a:latin typeface="Arial"/>
            </a:endParaRPr>
          </a:p>
        </p:txBody>
      </p:sp>
      <p:sp>
        <p:nvSpPr>
          <p:cNvPr id="365" name="ZoneTexte 2"/>
          <p:cNvSpPr/>
          <p:nvPr/>
        </p:nvSpPr>
        <p:spPr>
          <a:xfrm>
            <a:off x="335520" y="0"/>
            <a:ext cx="8977320" cy="699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000" spc="-1" strike="noStrike">
                <a:solidFill>
                  <a:srgbClr val="0070c0"/>
                </a:solidFill>
                <a:latin typeface="Script MT Bold"/>
              </a:rPr>
              <a:t>-6- Création monétaire et état !</a:t>
            </a:r>
            <a:endParaRPr b="0" lang="fr-FR" sz="40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Rectangle 8"/>
          <p:cNvSpPr/>
          <p:nvPr/>
        </p:nvSpPr>
        <p:spPr>
          <a:xfrm>
            <a:off x="2858760" y="202320"/>
            <a:ext cx="397260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rPr>
              <a:t>Une spirale mortifère !</a:t>
            </a:r>
            <a:endParaRPr b="0" lang="fr-FR" sz="2800" spc="-1" strike="noStrike">
              <a:solidFill>
                <a:srgbClr val="000000"/>
              </a:solidFill>
              <a:latin typeface="Arial"/>
            </a:endParaRPr>
          </a:p>
        </p:txBody>
      </p:sp>
      <p:sp>
        <p:nvSpPr>
          <p:cNvPr id="367" name="Rectangle 13"/>
          <p:cNvSpPr/>
          <p:nvPr/>
        </p:nvSpPr>
        <p:spPr>
          <a:xfrm>
            <a:off x="599760" y="966600"/>
            <a:ext cx="870228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La dette ne sera jamais remboursée, impossible plus de 2638Md € en 2019 !!!</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La dette est une rente éternelle pour les prêteurs.</a:t>
            </a:r>
            <a:endParaRPr b="0" lang="fr-FR" sz="2400" spc="-1" strike="noStrike">
              <a:solidFill>
                <a:srgbClr val="000000"/>
              </a:solidFill>
              <a:latin typeface="Arial"/>
            </a:endParaRPr>
          </a:p>
        </p:txBody>
      </p:sp>
      <p:sp>
        <p:nvSpPr>
          <p:cNvPr id="368" name="Rectangle 15"/>
          <p:cNvSpPr/>
          <p:nvPr/>
        </p:nvSpPr>
        <p:spPr>
          <a:xfrm>
            <a:off x="599760" y="3114000"/>
            <a:ext cx="4876200" cy="2651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ff0000"/>
                </a:solidFill>
                <a:latin typeface="Script MT Bold"/>
              </a:rPr>
              <a:t>La dette est un mécanisme artificiel qui enrichit une oligarchie financière et rend le peuple esclave, condamné à produire toujours plus !</a:t>
            </a:r>
            <a:endParaRPr b="0" lang="fr-FR" sz="2800" spc="-1" strike="noStrike">
              <a:solidFill>
                <a:srgbClr val="000000"/>
              </a:solidFill>
              <a:latin typeface="Arial"/>
            </a:endParaRPr>
          </a:p>
        </p:txBody>
      </p:sp>
      <p:pic>
        <p:nvPicPr>
          <p:cNvPr id="369" name="Picture 2" descr="La dette grècque – Caricatures politiques et sociales de Lupo"/>
          <p:cNvPicPr/>
          <p:nvPr/>
        </p:nvPicPr>
        <p:blipFill>
          <a:blip r:embed="rId1"/>
          <a:stretch/>
        </p:blipFill>
        <p:spPr>
          <a:xfrm>
            <a:off x="4717080" y="2219760"/>
            <a:ext cx="5058000" cy="3793680"/>
          </a:xfrm>
          <a:prstGeom prst="rect">
            <a:avLst/>
          </a:prstGeom>
          <a:ln w="0">
            <a:noFill/>
          </a:ln>
        </p:spPr>
      </p:pic>
    </p:spTree>
  </p:cSld>
  <mc:AlternateContent>
    <mc:Choice Requires="p14">
      <p:transition spd="med" p14:dur="700">
        <p:fade/>
      </p:transition>
    </mc:Choice>
    <mc:Fallback>
      <p:transition spd="med">
        <p:fade/>
      </p:transition>
    </mc:Fallback>
  </mc:AlternateContent>
  <p:timing>
    <p:tnLst>
      <p:par>
        <p:cTn id="626" dur="indefinite" restart="never" nodeType="tmRoot">
          <p:childTnLst>
            <p:seq>
              <p:cTn id="627" dur="indefinite" nodeType="mainSeq">
                <p:childTnLst>
                  <p:par>
                    <p:cTn id="628" fill="hold">
                      <p:stCondLst>
                        <p:cond delay="indefinite"/>
                      </p:stCondLst>
                      <p:childTnLst>
                        <p:par>
                          <p:cTn id="629" fill="hold">
                            <p:stCondLst>
                              <p:cond delay="0"/>
                            </p:stCondLst>
                            <p:childTnLst>
                              <p:par>
                                <p:cTn id="630" nodeType="clickEffect" fill="hold" presetClass="entr" presetID="2" presetSubtype="2">
                                  <p:stCondLst>
                                    <p:cond delay="0"/>
                                  </p:stCondLst>
                                  <p:childTnLst>
                                    <p:set>
                                      <p:cBhvr>
                                        <p:cTn id="631" dur="1" fill="hold">
                                          <p:stCondLst>
                                            <p:cond delay="0"/>
                                          </p:stCondLst>
                                        </p:cTn>
                                        <p:tgtEl>
                                          <p:spTgt spid="367"/>
                                        </p:tgtEl>
                                        <p:attrNameLst>
                                          <p:attrName>style.visibility</p:attrName>
                                        </p:attrNameLst>
                                      </p:cBhvr>
                                      <p:to>
                                        <p:strVal val="visible"/>
                                      </p:to>
                                    </p:set>
                                    <p:anim calcmode="lin" valueType="num">
                                      <p:cBhvr additive="repl">
                                        <p:cTn id="632" dur="1000" fill="hold"/>
                                        <p:tgtEl>
                                          <p:spTgt spid="367"/>
                                        </p:tgtEl>
                                        <p:attrNameLst>
                                          <p:attrName>ppt_x</p:attrName>
                                        </p:attrNameLst>
                                      </p:cBhvr>
                                      <p:tavLst>
                                        <p:tav tm="0">
                                          <p:val>
                                            <p:strVal val="1+#ppt_w/2"/>
                                          </p:val>
                                        </p:tav>
                                        <p:tav tm="100000">
                                          <p:val>
                                            <p:strVal val="#ppt_x"/>
                                          </p:val>
                                        </p:tav>
                                      </p:tavLst>
                                    </p:anim>
                                    <p:anim calcmode="lin" valueType="num">
                                      <p:cBhvr additive="repl">
                                        <p:cTn id="633" dur="1000" fill="hold"/>
                                        <p:tgtEl>
                                          <p:spTgt spid="367"/>
                                        </p:tgtEl>
                                        <p:attrNameLst>
                                          <p:attrName>ppt_y</p:attrName>
                                        </p:attrNameLst>
                                      </p:cBhvr>
                                      <p:tavLst>
                                        <p:tav tm="0">
                                          <p:val>
                                            <p:strVal val="#ppt_y"/>
                                          </p:val>
                                        </p:tav>
                                        <p:tav tm="100000">
                                          <p:val>
                                            <p:strVal val="#ppt_y"/>
                                          </p:val>
                                        </p:tav>
                                      </p:tavLst>
                                    </p:anim>
                                  </p:childTnLst>
                                </p:cTn>
                              </p:par>
                            </p:childTnLst>
                          </p:cTn>
                        </p:par>
                      </p:childTnLst>
                    </p:cTn>
                  </p:par>
                  <p:par>
                    <p:cTn id="634" fill="hold">
                      <p:stCondLst>
                        <p:cond delay="indefinite"/>
                      </p:stCondLst>
                      <p:childTnLst>
                        <p:par>
                          <p:cTn id="635" fill="hold">
                            <p:stCondLst>
                              <p:cond delay="0"/>
                            </p:stCondLst>
                            <p:childTnLst>
                              <p:par>
                                <p:cTn id="636" nodeType="clickEffect" fill="hold" presetClass="entr" presetID="2" presetSubtype="2">
                                  <p:stCondLst>
                                    <p:cond delay="0"/>
                                  </p:stCondLst>
                                  <p:childTnLst>
                                    <p:set>
                                      <p:cBhvr>
                                        <p:cTn id="637" dur="1" fill="hold">
                                          <p:stCondLst>
                                            <p:cond delay="0"/>
                                          </p:stCondLst>
                                        </p:cTn>
                                        <p:tgtEl>
                                          <p:spTgt spid="368"/>
                                        </p:tgtEl>
                                        <p:attrNameLst>
                                          <p:attrName>style.visibility</p:attrName>
                                        </p:attrNameLst>
                                      </p:cBhvr>
                                      <p:to>
                                        <p:strVal val="visible"/>
                                      </p:to>
                                    </p:set>
                                    <p:anim calcmode="lin" valueType="num">
                                      <p:cBhvr additive="repl">
                                        <p:cTn id="638" dur="1000" fill="hold"/>
                                        <p:tgtEl>
                                          <p:spTgt spid="368"/>
                                        </p:tgtEl>
                                        <p:attrNameLst>
                                          <p:attrName>ppt_x</p:attrName>
                                        </p:attrNameLst>
                                      </p:cBhvr>
                                      <p:tavLst>
                                        <p:tav tm="0">
                                          <p:val>
                                            <p:strVal val="1+#ppt_w/2"/>
                                          </p:val>
                                        </p:tav>
                                        <p:tav tm="100000">
                                          <p:val>
                                            <p:strVal val="#ppt_x"/>
                                          </p:val>
                                        </p:tav>
                                      </p:tavLst>
                                    </p:anim>
                                    <p:anim calcmode="lin" valueType="num">
                                      <p:cBhvr additive="repl">
                                        <p:cTn id="639" dur="1000" fill="hold"/>
                                        <p:tgtEl>
                                          <p:spTgt spid="3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Rectangle 8"/>
          <p:cNvSpPr/>
          <p:nvPr/>
        </p:nvSpPr>
        <p:spPr>
          <a:xfrm>
            <a:off x="2858760" y="202320"/>
            <a:ext cx="397260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rPr>
              <a:t>Le péonage.</a:t>
            </a:r>
            <a:endParaRPr b="0" lang="fr-FR" sz="2800" spc="-1" strike="noStrike">
              <a:solidFill>
                <a:srgbClr val="000000"/>
              </a:solidFill>
              <a:latin typeface="Arial"/>
            </a:endParaRPr>
          </a:p>
        </p:txBody>
      </p:sp>
      <p:sp>
        <p:nvSpPr>
          <p:cNvPr id="371" name="Rectangle 5"/>
          <p:cNvSpPr/>
          <p:nvPr/>
        </p:nvSpPr>
        <p:spPr>
          <a:xfrm>
            <a:off x="584640" y="885960"/>
            <a:ext cx="9008640" cy="4359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Le terme « péonage » est apparu au </a:t>
            </a:r>
            <a:r>
              <a:rPr b="0" lang="fr-FR" sz="2800" spc="-1" strike="noStrike">
                <a:solidFill>
                  <a:schemeClr val="dk1"/>
                </a:solidFill>
                <a:latin typeface="Century Gothic"/>
              </a:rPr>
              <a:t>XIX</a:t>
            </a:r>
            <a:r>
              <a:rPr b="0" lang="fr-FR" sz="2800" spc="-1" strike="noStrike">
                <a:solidFill>
                  <a:schemeClr val="dk1"/>
                </a:solidFill>
                <a:latin typeface="Script MT Bold"/>
              </a:rPr>
              <a:t>e siècle, notamment en Amérique latine, pour désigner un système de travail forcé où l'ouvrier agricole (le péon) est attaché à la propriété sur laquelle il travaille, en raison de dettes contractées auprès de son employeur. Ce système consiste à obliger le travailleur à s'endetter, souvent en échange de crédits ouverts dans le magasin du domaine (la </a:t>
            </a:r>
            <a:r>
              <a:rPr b="0" i="1" lang="fr-FR" sz="2800" spc="-1" strike="noStrike">
                <a:solidFill>
                  <a:schemeClr val="dk1"/>
                </a:solidFill>
                <a:latin typeface="Script MT Bold"/>
              </a:rPr>
              <a:t>tienda de roya</a:t>
            </a:r>
            <a:r>
              <a:rPr b="0" lang="fr-FR" sz="2800" spc="-1" strike="noStrike">
                <a:solidFill>
                  <a:schemeClr val="dk1"/>
                </a:solidFill>
                <a:latin typeface="Script MT Bold"/>
              </a:rPr>
              <a:t>) qui appartient au maître, ce qui le retient dans une condition proche de la servitude. </a:t>
            </a:r>
            <a:endParaRPr b="0" lang="fr-FR" sz="2800" spc="-1" strike="noStrike">
              <a:solidFill>
                <a:srgbClr val="000000"/>
              </a:solidFill>
              <a:latin typeface="Arial"/>
            </a:endParaRPr>
          </a:p>
        </p:txBody>
      </p:sp>
      <p:sp>
        <p:nvSpPr>
          <p:cNvPr id="372" name="Rectangle 6"/>
          <p:cNvSpPr/>
          <p:nvPr/>
        </p:nvSpPr>
        <p:spPr>
          <a:xfrm>
            <a:off x="584640" y="5016600"/>
            <a:ext cx="900864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ff0000"/>
                </a:solidFill>
                <a:latin typeface="Script MT Bold"/>
              </a:rPr>
              <a:t>Aujourd’hui c’est l’état qui s’endette pour nous. Nous sommes des péons par l’état interposé !</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640" dur="indefinite" restart="never" nodeType="tmRoot">
          <p:childTnLst>
            <p:seq>
              <p:cTn id="641" dur="indefinite" nodeType="mainSeq">
                <p:childTnLst>
                  <p:par>
                    <p:cTn id="642" fill="hold">
                      <p:stCondLst>
                        <p:cond delay="indefinite"/>
                      </p:stCondLst>
                      <p:childTnLst>
                        <p:par>
                          <p:cTn id="643" fill="hold">
                            <p:stCondLst>
                              <p:cond delay="0"/>
                            </p:stCondLst>
                            <p:childTnLst>
                              <p:par>
                                <p:cTn id="644" nodeType="clickEffect" fill="hold" presetClass="entr" presetID="2" presetSubtype="2">
                                  <p:stCondLst>
                                    <p:cond delay="0"/>
                                  </p:stCondLst>
                                  <p:childTnLst>
                                    <p:set>
                                      <p:cBhvr>
                                        <p:cTn id="645" dur="1" fill="hold">
                                          <p:stCondLst>
                                            <p:cond delay="0"/>
                                          </p:stCondLst>
                                        </p:cTn>
                                        <p:tgtEl>
                                          <p:spTgt spid="371"/>
                                        </p:tgtEl>
                                        <p:attrNameLst>
                                          <p:attrName>style.visibility</p:attrName>
                                        </p:attrNameLst>
                                      </p:cBhvr>
                                      <p:to>
                                        <p:strVal val="visible"/>
                                      </p:to>
                                    </p:set>
                                    <p:anim calcmode="lin" valueType="num">
                                      <p:cBhvr additive="repl">
                                        <p:cTn id="646" dur="1000" fill="hold"/>
                                        <p:tgtEl>
                                          <p:spTgt spid="371"/>
                                        </p:tgtEl>
                                        <p:attrNameLst>
                                          <p:attrName>ppt_x</p:attrName>
                                        </p:attrNameLst>
                                      </p:cBhvr>
                                      <p:tavLst>
                                        <p:tav tm="0">
                                          <p:val>
                                            <p:strVal val="1+#ppt_w/2"/>
                                          </p:val>
                                        </p:tav>
                                        <p:tav tm="100000">
                                          <p:val>
                                            <p:strVal val="#ppt_x"/>
                                          </p:val>
                                        </p:tav>
                                      </p:tavLst>
                                    </p:anim>
                                    <p:anim calcmode="lin" valueType="num">
                                      <p:cBhvr additive="repl">
                                        <p:cTn id="647" dur="1000" fill="hold"/>
                                        <p:tgtEl>
                                          <p:spTgt spid="371"/>
                                        </p:tgtEl>
                                        <p:attrNameLst>
                                          <p:attrName>ppt_y</p:attrName>
                                        </p:attrNameLst>
                                      </p:cBhvr>
                                      <p:tavLst>
                                        <p:tav tm="0">
                                          <p:val>
                                            <p:strVal val="#ppt_y"/>
                                          </p:val>
                                        </p:tav>
                                        <p:tav tm="100000">
                                          <p:val>
                                            <p:strVal val="#ppt_y"/>
                                          </p:val>
                                        </p:tav>
                                      </p:tavLst>
                                    </p:anim>
                                  </p:childTnLst>
                                </p:cTn>
                              </p:par>
                            </p:childTnLst>
                          </p:cTn>
                        </p:par>
                      </p:childTnLst>
                    </p:cTn>
                  </p:par>
                  <p:par>
                    <p:cTn id="648" fill="hold">
                      <p:stCondLst>
                        <p:cond delay="indefinite"/>
                      </p:stCondLst>
                      <p:childTnLst>
                        <p:par>
                          <p:cTn id="649" fill="hold">
                            <p:stCondLst>
                              <p:cond delay="0"/>
                            </p:stCondLst>
                            <p:childTnLst>
                              <p:par>
                                <p:cTn id="650" nodeType="clickEffect" fill="hold" presetClass="entr" presetID="2" presetSubtype="2">
                                  <p:stCondLst>
                                    <p:cond delay="0"/>
                                  </p:stCondLst>
                                  <p:childTnLst>
                                    <p:set>
                                      <p:cBhvr>
                                        <p:cTn id="651" dur="1" fill="hold">
                                          <p:stCondLst>
                                            <p:cond delay="0"/>
                                          </p:stCondLst>
                                        </p:cTn>
                                        <p:tgtEl>
                                          <p:spTgt spid="372"/>
                                        </p:tgtEl>
                                        <p:attrNameLst>
                                          <p:attrName>style.visibility</p:attrName>
                                        </p:attrNameLst>
                                      </p:cBhvr>
                                      <p:to>
                                        <p:strVal val="visible"/>
                                      </p:to>
                                    </p:set>
                                    <p:anim calcmode="lin" valueType="num">
                                      <p:cBhvr additive="repl">
                                        <p:cTn id="652" dur="1000" fill="hold"/>
                                        <p:tgtEl>
                                          <p:spTgt spid="372"/>
                                        </p:tgtEl>
                                        <p:attrNameLst>
                                          <p:attrName>ppt_x</p:attrName>
                                        </p:attrNameLst>
                                      </p:cBhvr>
                                      <p:tavLst>
                                        <p:tav tm="0">
                                          <p:val>
                                            <p:strVal val="1+#ppt_w/2"/>
                                          </p:val>
                                        </p:tav>
                                        <p:tav tm="100000">
                                          <p:val>
                                            <p:strVal val="#ppt_x"/>
                                          </p:val>
                                        </p:tav>
                                      </p:tavLst>
                                    </p:anim>
                                    <p:anim calcmode="lin" valueType="num">
                                      <p:cBhvr additive="repl">
                                        <p:cTn id="653" dur="1000" fill="hold"/>
                                        <p:tgtEl>
                                          <p:spTgt spid="3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Rectangle 8"/>
          <p:cNvSpPr/>
          <p:nvPr/>
        </p:nvSpPr>
        <p:spPr>
          <a:xfrm>
            <a:off x="2858760" y="202320"/>
            <a:ext cx="397260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rPr>
              <a:t>La dette infinie.</a:t>
            </a:r>
            <a:endParaRPr b="0" lang="fr-FR" sz="2800" spc="-1" strike="noStrike">
              <a:solidFill>
                <a:srgbClr val="000000"/>
              </a:solidFill>
              <a:latin typeface="Arial"/>
            </a:endParaRPr>
          </a:p>
        </p:txBody>
      </p:sp>
      <p:sp>
        <p:nvSpPr>
          <p:cNvPr id="374" name="Rectangle 5"/>
          <p:cNvSpPr/>
          <p:nvPr/>
        </p:nvSpPr>
        <p:spPr>
          <a:xfrm>
            <a:off x="616320" y="678240"/>
            <a:ext cx="9008640" cy="6921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Les cinq frères Rothschild purent mettre au point leur incroyable recette de la dette infinie. Par exemple, dans le cas d’une énième guerre entre la France et l’Angleterre, James prêtait de l’argent à la première pour sa campagne militaire et Nathan finançait les opérations de guerre de la seconde. Puis, une fois la guerre terminée, les deux banques Rothschild octroyaient des prêts pour les reconstructions qui en découlaient. Quant à l’état battu, la filiale bancaire territorialement compétente pourvoyait à l’indemnisation des dommages vis-à-vis de l’état victorieux. Ces prêts s’ajoutaient à ceux accordés précédemment aux deux souverains pour mener la guerre, avec un résultat plus qu’évident : la dette des rois vis-à-vis des Rothschild. (Pietro Ratto, Rothschild &amp; Co)</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654" dur="indefinite" restart="never" nodeType="tmRoot">
          <p:childTnLst>
            <p:seq>
              <p:cTn id="655" dur="indefinite" nodeType="mainSeq">
                <p:childTnLst>
                  <p:par>
                    <p:cTn id="656" fill="hold">
                      <p:stCondLst>
                        <p:cond delay="indefinite"/>
                      </p:stCondLst>
                      <p:childTnLst>
                        <p:par>
                          <p:cTn id="657" fill="hold">
                            <p:stCondLst>
                              <p:cond delay="0"/>
                            </p:stCondLst>
                            <p:childTnLst>
                              <p:par>
                                <p:cTn id="658" nodeType="clickEffect" fill="hold" presetClass="entr" presetID="2" presetSubtype="2">
                                  <p:stCondLst>
                                    <p:cond delay="0"/>
                                  </p:stCondLst>
                                  <p:childTnLst>
                                    <p:set>
                                      <p:cBhvr>
                                        <p:cTn id="659" dur="1" fill="hold">
                                          <p:stCondLst>
                                            <p:cond delay="0"/>
                                          </p:stCondLst>
                                        </p:cTn>
                                        <p:tgtEl>
                                          <p:spTgt spid="374"/>
                                        </p:tgtEl>
                                        <p:attrNameLst>
                                          <p:attrName>style.visibility</p:attrName>
                                        </p:attrNameLst>
                                      </p:cBhvr>
                                      <p:to>
                                        <p:strVal val="visible"/>
                                      </p:to>
                                    </p:set>
                                    <p:anim calcmode="lin" valueType="num">
                                      <p:cBhvr additive="repl">
                                        <p:cTn id="660" dur="1000" fill="hold"/>
                                        <p:tgtEl>
                                          <p:spTgt spid="374"/>
                                        </p:tgtEl>
                                        <p:attrNameLst>
                                          <p:attrName>ppt_x</p:attrName>
                                        </p:attrNameLst>
                                      </p:cBhvr>
                                      <p:tavLst>
                                        <p:tav tm="0">
                                          <p:val>
                                            <p:strVal val="1+#ppt_w/2"/>
                                          </p:val>
                                        </p:tav>
                                        <p:tav tm="100000">
                                          <p:val>
                                            <p:strVal val="#ppt_x"/>
                                          </p:val>
                                        </p:tav>
                                      </p:tavLst>
                                    </p:anim>
                                    <p:anim calcmode="lin" valueType="num">
                                      <p:cBhvr additive="repl">
                                        <p:cTn id="661" dur="1000" fill="hold"/>
                                        <p:tgtEl>
                                          <p:spTgt spid="3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Rectangle 8"/>
          <p:cNvSpPr/>
          <p:nvPr/>
        </p:nvSpPr>
        <p:spPr>
          <a:xfrm>
            <a:off x="3699720" y="228600"/>
            <a:ext cx="170244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rPr>
              <a:t>Question !</a:t>
            </a:r>
            <a:endParaRPr b="0" lang="fr-FR" sz="2800" spc="-1" strike="noStrike">
              <a:solidFill>
                <a:srgbClr val="000000"/>
              </a:solidFill>
              <a:latin typeface="Arial"/>
            </a:endParaRPr>
          </a:p>
        </p:txBody>
      </p:sp>
      <p:sp>
        <p:nvSpPr>
          <p:cNvPr id="376" name="Rectangle 5"/>
          <p:cNvSpPr/>
          <p:nvPr/>
        </p:nvSpPr>
        <p:spPr>
          <a:xfrm>
            <a:off x="2214360" y="916920"/>
            <a:ext cx="497448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46,9 Md € </a:t>
            </a:r>
            <a:r>
              <a:rPr b="1" lang="fr-FR" sz="2800" spc="-1" strike="noStrike">
                <a:solidFill>
                  <a:srgbClr val="ff0000"/>
                </a:solidFill>
                <a:latin typeface="Script MT Bold"/>
              </a:rPr>
              <a:t>Intérêts</a:t>
            </a:r>
            <a:r>
              <a:rPr b="0" lang="fr-FR" sz="2800" spc="-1" strike="noStrike">
                <a:solidFill>
                  <a:schemeClr val="dk1"/>
                </a:solidFill>
                <a:latin typeface="Script MT Bold"/>
              </a:rPr>
              <a:t> de la dette !</a:t>
            </a:r>
            <a:endParaRPr b="0" lang="fr-FR" sz="2800" spc="-1" strike="noStrike">
              <a:solidFill>
                <a:srgbClr val="000000"/>
              </a:solidFill>
              <a:latin typeface="Arial"/>
            </a:endParaRPr>
          </a:p>
        </p:txBody>
      </p:sp>
      <p:pic>
        <p:nvPicPr>
          <p:cNvPr id="377" name="Picture 16" descr=""/>
          <p:cNvPicPr/>
          <p:nvPr/>
        </p:nvPicPr>
        <p:blipFill>
          <a:blip r:embed="rId1"/>
          <a:stretch/>
        </p:blipFill>
        <p:spPr>
          <a:xfrm>
            <a:off x="3609360" y="2198160"/>
            <a:ext cx="1708560" cy="1708560"/>
          </a:xfrm>
          <a:prstGeom prst="rect">
            <a:avLst/>
          </a:prstGeom>
          <a:ln w="9525">
            <a:noFill/>
          </a:ln>
        </p:spPr>
      </p:pic>
      <p:sp>
        <p:nvSpPr>
          <p:cNvPr id="378" name="Rectangle 7"/>
          <p:cNvSpPr/>
          <p:nvPr/>
        </p:nvSpPr>
        <p:spPr>
          <a:xfrm>
            <a:off x="462600" y="1610640"/>
            <a:ext cx="85759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L’état ne pourrait-il pas se prêter à lui-même sans intérêt ?</a:t>
            </a:r>
            <a:endParaRPr b="0" lang="fr-FR" sz="2800" spc="-1" strike="noStrike">
              <a:solidFill>
                <a:srgbClr val="000000"/>
              </a:solidFill>
              <a:latin typeface="Arial"/>
            </a:endParaRPr>
          </a:p>
        </p:txBody>
      </p:sp>
      <p:sp>
        <p:nvSpPr>
          <p:cNvPr id="379" name="Rectangle 9"/>
          <p:cNvSpPr/>
          <p:nvPr/>
        </p:nvSpPr>
        <p:spPr>
          <a:xfrm>
            <a:off x="157680" y="4600800"/>
            <a:ext cx="959544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a:t>
            </a:r>
            <a:r>
              <a:rPr b="0" lang="fr-FR" sz="2800" spc="-1" strike="noStrike">
                <a:solidFill>
                  <a:schemeClr val="dk1"/>
                </a:solidFill>
                <a:latin typeface="Script MT Bold"/>
              </a:rPr>
              <a:t>si oui le premier poste de dépense du budget de l’état devient brusquement égal à </a:t>
            </a:r>
            <a:r>
              <a:rPr b="1" lang="fr-FR" sz="3200" spc="-1" strike="noStrike">
                <a:solidFill>
                  <a:srgbClr val="ff0000"/>
                </a:solidFill>
                <a:latin typeface="Script MT Bold"/>
              </a:rPr>
              <a:t>0 </a:t>
            </a:r>
            <a:r>
              <a:rPr b="1" lang="fr-FR" sz="3200" spc="-1" strike="noStrike">
                <a:solidFill>
                  <a:schemeClr val="dk1"/>
                </a:solidFill>
                <a:latin typeface="Script MT Bold"/>
              </a:rPr>
              <a:t>!</a:t>
            </a:r>
            <a:r>
              <a:rPr b="0" lang="fr-FR" sz="2800" spc="-1" strike="noStrike">
                <a:solidFill>
                  <a:schemeClr val="dk1"/>
                </a:solidFill>
                <a:latin typeface="Script MT Bold"/>
              </a:rPr>
              <a:t> </a:t>
            </a:r>
            <a:endParaRPr b="0" lang="fr-FR" sz="2800" spc="-1" strike="noStrike">
              <a:solidFill>
                <a:srgbClr val="000000"/>
              </a:solidFill>
              <a:latin typeface="Arial"/>
            </a:endParaRPr>
          </a:p>
        </p:txBody>
      </p:sp>
      <p:sp>
        <p:nvSpPr>
          <p:cNvPr id="380" name="Rectangle 13"/>
          <p:cNvSpPr/>
          <p:nvPr/>
        </p:nvSpPr>
        <p:spPr>
          <a:xfrm>
            <a:off x="562320" y="4085640"/>
            <a:ext cx="857592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ff0000"/>
                </a:solidFill>
                <a:latin typeface="Script MT Bold"/>
              </a:rPr>
              <a:t>Question éminemment importante car </a:t>
            </a:r>
            <a:r>
              <a:rPr b="0" lang="fr-FR" sz="2800" spc="-1" strike="noStrike">
                <a:solidFill>
                  <a:schemeClr val="dk1"/>
                </a:solidFill>
                <a:latin typeface="Script MT Bold"/>
              </a:rPr>
              <a:t>…</a:t>
            </a:r>
            <a:endParaRPr b="0" lang="fr-FR" sz="2800" spc="-1" strike="noStrike">
              <a:solidFill>
                <a:srgbClr val="000000"/>
              </a:solidFill>
              <a:latin typeface="Arial"/>
            </a:endParaRPr>
          </a:p>
        </p:txBody>
      </p:sp>
      <p:sp>
        <p:nvSpPr>
          <p:cNvPr id="381" name="Rectangle 14"/>
          <p:cNvSpPr/>
          <p:nvPr/>
        </p:nvSpPr>
        <p:spPr>
          <a:xfrm>
            <a:off x="572760" y="5788440"/>
            <a:ext cx="85759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 </a:t>
            </a:r>
            <a:r>
              <a:rPr b="0" lang="fr-FR" sz="2800" spc="-1" strike="noStrike">
                <a:solidFill>
                  <a:schemeClr val="dk1"/>
                </a:solidFill>
                <a:latin typeface="Script MT Bold"/>
              </a:rPr>
              <a:t>conséquence un budget beaucoup mieux équilibré.</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662" dur="indefinite" restart="never" nodeType="tmRoot">
          <p:childTnLst>
            <p:seq>
              <p:cTn id="663" dur="indefinite" nodeType="mainSeq">
                <p:childTnLst>
                  <p:par>
                    <p:cTn id="664" fill="hold">
                      <p:stCondLst>
                        <p:cond delay="indefinite"/>
                      </p:stCondLst>
                      <p:childTnLst>
                        <p:par>
                          <p:cTn id="665" fill="hold">
                            <p:stCondLst>
                              <p:cond delay="0"/>
                            </p:stCondLst>
                            <p:childTnLst>
                              <p:par>
                                <p:cTn id="666" nodeType="clickEffect" fill="hold" presetClass="entr" presetID="2" presetSubtype="8">
                                  <p:stCondLst>
                                    <p:cond delay="0"/>
                                  </p:stCondLst>
                                  <p:childTnLst>
                                    <p:set>
                                      <p:cBhvr>
                                        <p:cTn id="667" dur="1" fill="hold">
                                          <p:stCondLst>
                                            <p:cond delay="0"/>
                                          </p:stCondLst>
                                        </p:cTn>
                                        <p:tgtEl>
                                          <p:spTgt spid="376"/>
                                        </p:tgtEl>
                                        <p:attrNameLst>
                                          <p:attrName>style.visibility</p:attrName>
                                        </p:attrNameLst>
                                      </p:cBhvr>
                                      <p:to>
                                        <p:strVal val="visible"/>
                                      </p:to>
                                    </p:set>
                                    <p:anim calcmode="lin" valueType="num">
                                      <p:cBhvr additive="repl">
                                        <p:cTn id="668" dur="1000" fill="hold"/>
                                        <p:tgtEl>
                                          <p:spTgt spid="376"/>
                                        </p:tgtEl>
                                        <p:attrNameLst>
                                          <p:attrName>ppt_x</p:attrName>
                                        </p:attrNameLst>
                                      </p:cBhvr>
                                      <p:tavLst>
                                        <p:tav tm="0">
                                          <p:val>
                                            <p:strVal val="0-#ppt_w/2"/>
                                          </p:val>
                                        </p:tav>
                                        <p:tav tm="100000">
                                          <p:val>
                                            <p:strVal val="#ppt_x"/>
                                          </p:val>
                                        </p:tav>
                                      </p:tavLst>
                                    </p:anim>
                                    <p:anim calcmode="lin" valueType="num">
                                      <p:cBhvr additive="repl">
                                        <p:cTn id="669" dur="1000" fill="hold"/>
                                        <p:tgtEl>
                                          <p:spTgt spid="376"/>
                                        </p:tgtEl>
                                        <p:attrNameLst>
                                          <p:attrName>ppt_y</p:attrName>
                                        </p:attrNameLst>
                                      </p:cBhvr>
                                      <p:tavLst>
                                        <p:tav tm="0">
                                          <p:val>
                                            <p:strVal val="#ppt_y"/>
                                          </p:val>
                                        </p:tav>
                                        <p:tav tm="100000">
                                          <p:val>
                                            <p:strVal val="#ppt_y"/>
                                          </p:val>
                                        </p:tav>
                                      </p:tavLst>
                                    </p:anim>
                                  </p:childTnLst>
                                </p:cTn>
                              </p:par>
                            </p:childTnLst>
                          </p:cTn>
                        </p:par>
                        <p:par>
                          <p:cTn id="670" fill="hold">
                            <p:stCondLst>
                              <p:cond delay="1000"/>
                            </p:stCondLst>
                            <p:childTnLst>
                              <p:par>
                                <p:cTn id="671" nodeType="afterEffect" fill="hold" presetClass="entr" presetID="1">
                                  <p:stCondLst>
                                    <p:cond delay="0"/>
                                  </p:stCondLst>
                                  <p:childTnLst>
                                    <p:set>
                                      <p:cBhvr>
                                        <p:cTn id="672" dur="1" fill="hold">
                                          <p:stCondLst>
                                            <p:cond delay="0"/>
                                          </p:stCondLst>
                                        </p:cTn>
                                        <p:tgtEl>
                                          <p:spTgt spid="378"/>
                                        </p:tgtEl>
                                        <p:attrNameLst>
                                          <p:attrName>style.visibility</p:attrName>
                                        </p:attrNameLst>
                                      </p:cBhvr>
                                      <p:to>
                                        <p:strVal val="visible"/>
                                      </p:to>
                                    </p:set>
                                  </p:childTnLst>
                                </p:cTn>
                              </p:par>
                            </p:childTnLst>
                          </p:cTn>
                        </p:par>
                        <p:par>
                          <p:cTn id="673" fill="hold">
                            <p:stCondLst>
                              <p:cond delay="1000"/>
                            </p:stCondLst>
                            <p:childTnLst>
                              <p:par>
                                <p:cTn id="674" nodeType="afterEffect" fill="hold" presetClass="entr" presetID="8" presetSubtype="16">
                                  <p:stCondLst>
                                    <p:cond delay="0"/>
                                  </p:stCondLst>
                                  <p:childTnLst>
                                    <p:set>
                                      <p:cBhvr>
                                        <p:cTn id="675" dur="1" fill="hold">
                                          <p:stCondLst>
                                            <p:cond delay="0"/>
                                          </p:stCondLst>
                                        </p:cTn>
                                        <p:tgtEl>
                                          <p:spTgt spid="377"/>
                                        </p:tgtEl>
                                        <p:attrNameLst>
                                          <p:attrName>style.visibility</p:attrName>
                                        </p:attrNameLst>
                                      </p:cBhvr>
                                      <p:to>
                                        <p:strVal val="visible"/>
                                      </p:to>
                                    </p:set>
                                    <p:animEffect filter="diamond(in)" transition="in">
                                      <p:cBhvr additive="repl">
                                        <p:cTn id="676" dur="2000"/>
                                        <p:tgtEl>
                                          <p:spTgt spid="377"/>
                                        </p:tgtEl>
                                      </p:cBhvr>
                                    </p:animEffect>
                                  </p:childTnLst>
                                </p:cTn>
                              </p:par>
                            </p:childTnLst>
                          </p:cTn>
                        </p:par>
                      </p:childTnLst>
                    </p:cTn>
                  </p:par>
                  <p:par>
                    <p:cTn id="677" fill="hold">
                      <p:stCondLst>
                        <p:cond delay="indefinite"/>
                      </p:stCondLst>
                      <p:childTnLst>
                        <p:par>
                          <p:cTn id="678" fill="hold">
                            <p:stCondLst>
                              <p:cond delay="0"/>
                            </p:stCondLst>
                            <p:childTnLst>
                              <p:par>
                                <p:cTn id="679" nodeType="clickEffect" fill="hold" presetClass="entr" presetID="1">
                                  <p:stCondLst>
                                    <p:cond delay="0"/>
                                  </p:stCondLst>
                                  <p:childTnLst>
                                    <p:set>
                                      <p:cBhvr>
                                        <p:cTn id="680" dur="1" fill="hold">
                                          <p:stCondLst>
                                            <p:cond delay="0"/>
                                          </p:stCondLst>
                                        </p:cTn>
                                        <p:tgtEl>
                                          <p:spTgt spid="380"/>
                                        </p:tgtEl>
                                        <p:attrNameLst>
                                          <p:attrName>style.visibility</p:attrName>
                                        </p:attrNameLst>
                                      </p:cBhvr>
                                      <p:to>
                                        <p:strVal val="visible"/>
                                      </p:to>
                                    </p:set>
                                  </p:childTnLst>
                                </p:cTn>
                              </p:par>
                            </p:childTnLst>
                          </p:cTn>
                        </p:par>
                      </p:childTnLst>
                    </p:cTn>
                  </p:par>
                  <p:par>
                    <p:cTn id="681" fill="hold">
                      <p:stCondLst>
                        <p:cond delay="indefinite"/>
                      </p:stCondLst>
                      <p:childTnLst>
                        <p:par>
                          <p:cTn id="682" fill="hold">
                            <p:stCondLst>
                              <p:cond delay="0"/>
                            </p:stCondLst>
                            <p:childTnLst>
                              <p:par>
                                <p:cTn id="683" nodeType="clickEffect" fill="hold" presetClass="entr" presetID="1">
                                  <p:stCondLst>
                                    <p:cond delay="0"/>
                                  </p:stCondLst>
                                  <p:childTnLst>
                                    <p:set>
                                      <p:cBhvr>
                                        <p:cTn id="684" dur="1" fill="hold">
                                          <p:stCondLst>
                                            <p:cond delay="0"/>
                                          </p:stCondLst>
                                        </p:cTn>
                                        <p:tgtEl>
                                          <p:spTgt spid="379"/>
                                        </p:tgtEl>
                                        <p:attrNameLst>
                                          <p:attrName>style.visibility</p:attrName>
                                        </p:attrNameLst>
                                      </p:cBhvr>
                                      <p:to>
                                        <p:strVal val="visible"/>
                                      </p:to>
                                    </p:set>
                                  </p:childTnLst>
                                </p:cTn>
                              </p:par>
                            </p:childTnLst>
                          </p:cTn>
                        </p:par>
                      </p:childTnLst>
                    </p:cTn>
                  </p:par>
                  <p:par>
                    <p:cTn id="685" fill="hold">
                      <p:stCondLst>
                        <p:cond delay="indefinite"/>
                      </p:stCondLst>
                      <p:childTnLst>
                        <p:par>
                          <p:cTn id="686" fill="hold">
                            <p:stCondLst>
                              <p:cond delay="0"/>
                            </p:stCondLst>
                            <p:childTnLst>
                              <p:par>
                                <p:cTn id="687" nodeType="clickEffect" fill="hold" presetClass="entr" presetID="1">
                                  <p:stCondLst>
                                    <p:cond delay="0"/>
                                  </p:stCondLst>
                                  <p:childTnLst>
                                    <p:set>
                                      <p:cBhvr>
                                        <p:cTn id="688"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Rectangle 4"/>
          <p:cNvSpPr/>
          <p:nvPr/>
        </p:nvSpPr>
        <p:spPr>
          <a:xfrm>
            <a:off x="451800" y="889920"/>
            <a:ext cx="914364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Si l’état avait la possibilité de se prêter à lui-même sans intérêt la situation serait aujourd’hui bien meilleure. Nous l’avons vu il n’y aurait pas de dette.</a:t>
            </a:r>
            <a:endParaRPr b="0" lang="fr-FR" sz="2800" spc="-1" strike="noStrike">
              <a:solidFill>
                <a:srgbClr val="000000"/>
              </a:solidFill>
              <a:latin typeface="Arial"/>
            </a:endParaRPr>
          </a:p>
        </p:txBody>
      </p:sp>
      <p:sp>
        <p:nvSpPr>
          <p:cNvPr id="383" name="Rectangle 5"/>
          <p:cNvSpPr/>
          <p:nvPr/>
        </p:nvSpPr>
        <p:spPr>
          <a:xfrm>
            <a:off x="2590560" y="2161440"/>
            <a:ext cx="373608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De deux choses l’une !</a:t>
            </a:r>
            <a:endParaRPr b="0" lang="fr-FR" sz="2800" spc="-1" strike="noStrike">
              <a:solidFill>
                <a:srgbClr val="000000"/>
              </a:solidFill>
              <a:latin typeface="Arial"/>
            </a:endParaRPr>
          </a:p>
        </p:txBody>
      </p:sp>
      <p:sp>
        <p:nvSpPr>
          <p:cNvPr id="384" name="Rectangle 6"/>
          <p:cNvSpPr/>
          <p:nvPr/>
        </p:nvSpPr>
        <p:spPr>
          <a:xfrm>
            <a:off x="378360" y="2808000"/>
            <a:ext cx="9322200" cy="943560"/>
          </a:xfrm>
          <a:prstGeom prst="rect">
            <a:avLst/>
          </a:prstGeom>
          <a:noFill/>
          <a:ln w="0">
            <a:noFill/>
          </a:ln>
        </p:spPr>
        <p:style>
          <a:lnRef idx="0"/>
          <a:fillRef idx="0"/>
          <a:effectRef idx="0"/>
          <a:fontRef idx="minor"/>
        </p:style>
        <p:txBody>
          <a:bodyPr lIns="90000" rIns="90000" tIns="45000" bIns="45000" anchor="t">
            <a:spAutoFit/>
          </a:bodyPr>
          <a:p>
            <a:pPr indent="-216000" defTabSz="914400">
              <a:lnSpc>
                <a:spcPct val="100000"/>
              </a:lnSpc>
              <a:buClr>
                <a:srgbClr val="624d38"/>
              </a:buClr>
              <a:buFont typeface="Wingdings" charset="2"/>
              <a:buChar char=""/>
            </a:pPr>
            <a:r>
              <a:rPr b="0" lang="fr-FR" sz="2800" spc="-1" strike="noStrike">
                <a:solidFill>
                  <a:schemeClr val="dk1"/>
                </a:solidFill>
                <a:latin typeface="Script MT Bold"/>
              </a:rPr>
              <a:t>Cette possibilité est irréalisable, impossible et donc il est </a:t>
            </a:r>
            <a:r>
              <a:rPr b="1" lang="fr-FR" sz="2800" spc="-1" strike="noStrike" u="sng">
                <a:solidFill>
                  <a:schemeClr val="dk1"/>
                </a:solidFill>
                <a:uFillTx/>
                <a:latin typeface="Script MT Bold"/>
              </a:rPr>
              <a:t>normal</a:t>
            </a:r>
            <a:r>
              <a:rPr b="0" lang="fr-FR" sz="2800" spc="-1" strike="noStrike">
                <a:solidFill>
                  <a:schemeClr val="dk1"/>
                </a:solidFill>
                <a:latin typeface="Script MT Bold"/>
              </a:rPr>
              <a:t> que l’on n’en parle pas !</a:t>
            </a:r>
            <a:endParaRPr b="0" lang="fr-FR" sz="2800" spc="-1" strike="noStrike">
              <a:solidFill>
                <a:srgbClr val="000000"/>
              </a:solidFill>
              <a:latin typeface="Arial"/>
            </a:endParaRPr>
          </a:p>
        </p:txBody>
      </p:sp>
      <p:sp>
        <p:nvSpPr>
          <p:cNvPr id="385" name="Rectangle 7"/>
          <p:cNvSpPr/>
          <p:nvPr/>
        </p:nvSpPr>
        <p:spPr>
          <a:xfrm>
            <a:off x="394200" y="3864240"/>
            <a:ext cx="9322200" cy="1370520"/>
          </a:xfrm>
          <a:prstGeom prst="rect">
            <a:avLst/>
          </a:prstGeom>
          <a:noFill/>
          <a:ln w="0">
            <a:noFill/>
          </a:ln>
        </p:spPr>
        <p:style>
          <a:lnRef idx="0"/>
          <a:fillRef idx="0"/>
          <a:effectRef idx="0"/>
          <a:fontRef idx="minor"/>
        </p:style>
        <p:txBody>
          <a:bodyPr lIns="90000" rIns="90000" tIns="45000" bIns="45000" anchor="t">
            <a:spAutoFit/>
          </a:bodyPr>
          <a:p>
            <a:pPr indent="-216000" defTabSz="914400">
              <a:lnSpc>
                <a:spcPct val="100000"/>
              </a:lnSpc>
              <a:buClr>
                <a:srgbClr val="ff0000"/>
              </a:buClr>
              <a:buFont typeface="Wingdings" charset="2"/>
              <a:buChar char=""/>
            </a:pPr>
            <a:r>
              <a:rPr b="0" lang="fr-FR" sz="2800" spc="-1" strike="noStrike">
                <a:solidFill>
                  <a:srgbClr val="ff0000"/>
                </a:solidFill>
                <a:latin typeface="Script MT Bold"/>
              </a:rPr>
              <a:t>Cette possibilité est réalisable et donc </a:t>
            </a:r>
            <a:r>
              <a:rPr b="1" lang="fr-FR" sz="2800" spc="-1" strike="noStrike" u="sng">
                <a:solidFill>
                  <a:srgbClr val="ff0000"/>
                </a:solidFill>
                <a:uFillTx/>
                <a:latin typeface="Script MT Bold"/>
              </a:rPr>
              <a:t>il est très étonnant </a:t>
            </a:r>
            <a:r>
              <a:rPr b="0" lang="fr-FR" sz="2800" spc="-1" strike="noStrike">
                <a:solidFill>
                  <a:srgbClr val="ff0000"/>
                </a:solidFill>
                <a:latin typeface="Script MT Bold"/>
              </a:rPr>
              <a:t>que l’on n’en parle pas, qu’on ne l’évoque pas !!!!</a:t>
            </a:r>
            <a:endParaRPr b="0" lang="fr-FR" sz="2800" spc="-1" strike="noStrike">
              <a:solidFill>
                <a:srgbClr val="000000"/>
              </a:solidFill>
              <a:latin typeface="Arial"/>
            </a:endParaRPr>
          </a:p>
        </p:txBody>
      </p:sp>
      <p:pic>
        <p:nvPicPr>
          <p:cNvPr id="386" name="Picture 16" descr=""/>
          <p:cNvPicPr/>
          <p:nvPr/>
        </p:nvPicPr>
        <p:blipFill>
          <a:blip r:embed="rId1"/>
          <a:stretch/>
        </p:blipFill>
        <p:spPr>
          <a:xfrm>
            <a:off x="3693240" y="4857120"/>
            <a:ext cx="1708560" cy="1708560"/>
          </a:xfrm>
          <a:prstGeom prst="rect">
            <a:avLst/>
          </a:prstGeom>
          <a:ln w="9525">
            <a:noFill/>
          </a:ln>
        </p:spPr>
      </p:pic>
    </p:spTree>
  </p:cSld>
  <mc:AlternateContent>
    <mc:Choice Requires="p14">
      <p:transition spd="med" p14:dur="700">
        <p:fade/>
      </p:transition>
    </mc:Choice>
    <mc:Fallback>
      <p:transition spd="med">
        <p:fade/>
      </p:transition>
    </mc:Fallback>
  </mc:AlternateContent>
  <p:timing>
    <p:tnLst>
      <p:par>
        <p:cTn id="689" dur="indefinite" restart="never" nodeType="tmRoot">
          <p:childTnLst>
            <p:seq>
              <p:cTn id="690" dur="indefinite" nodeType="mainSeq">
                <p:childTnLst>
                  <p:par>
                    <p:cTn id="691" fill="hold">
                      <p:stCondLst>
                        <p:cond delay="indefinite"/>
                      </p:stCondLst>
                      <p:childTnLst>
                        <p:par>
                          <p:cTn id="692" fill="hold">
                            <p:stCondLst>
                              <p:cond delay="0"/>
                            </p:stCondLst>
                            <p:childTnLst>
                              <p:par>
                                <p:cTn id="693" nodeType="clickEffect" fill="hold" presetClass="entr" presetID="1">
                                  <p:stCondLst>
                                    <p:cond delay="0"/>
                                  </p:stCondLst>
                                  <p:childTnLst>
                                    <p:set>
                                      <p:cBhvr>
                                        <p:cTn id="694" dur="1" fill="hold">
                                          <p:stCondLst>
                                            <p:cond delay="0"/>
                                          </p:stCondLst>
                                        </p:cTn>
                                        <p:tgtEl>
                                          <p:spTgt spid="383"/>
                                        </p:tgtEl>
                                        <p:attrNameLst>
                                          <p:attrName>style.visibility</p:attrName>
                                        </p:attrNameLst>
                                      </p:cBhvr>
                                      <p:to>
                                        <p:strVal val="visible"/>
                                      </p:to>
                                    </p:set>
                                  </p:childTnLst>
                                </p:cTn>
                              </p:par>
                            </p:childTnLst>
                          </p:cTn>
                        </p:par>
                      </p:childTnLst>
                    </p:cTn>
                  </p:par>
                  <p:par>
                    <p:cTn id="695" fill="hold">
                      <p:stCondLst>
                        <p:cond delay="indefinite"/>
                      </p:stCondLst>
                      <p:childTnLst>
                        <p:par>
                          <p:cTn id="696" fill="hold">
                            <p:stCondLst>
                              <p:cond delay="0"/>
                            </p:stCondLst>
                            <p:childTnLst>
                              <p:par>
                                <p:cTn id="697" nodeType="clickEffect" fill="hold" presetClass="entr" presetID="1">
                                  <p:stCondLst>
                                    <p:cond delay="0"/>
                                  </p:stCondLst>
                                  <p:childTnLst>
                                    <p:set>
                                      <p:cBhvr>
                                        <p:cTn id="698" dur="1" fill="hold">
                                          <p:stCondLst>
                                            <p:cond delay="0"/>
                                          </p:stCondLst>
                                        </p:cTn>
                                        <p:tgtEl>
                                          <p:spTgt spid="384"/>
                                        </p:tgtEl>
                                        <p:attrNameLst>
                                          <p:attrName>style.visibility</p:attrName>
                                        </p:attrNameLst>
                                      </p:cBhvr>
                                      <p:to>
                                        <p:strVal val="visible"/>
                                      </p:to>
                                    </p:set>
                                  </p:childTnLst>
                                </p:cTn>
                              </p:par>
                            </p:childTnLst>
                          </p:cTn>
                        </p:par>
                      </p:childTnLst>
                    </p:cTn>
                  </p:par>
                  <p:par>
                    <p:cTn id="699" fill="hold">
                      <p:stCondLst>
                        <p:cond delay="indefinite"/>
                      </p:stCondLst>
                      <p:childTnLst>
                        <p:par>
                          <p:cTn id="700" fill="hold">
                            <p:stCondLst>
                              <p:cond delay="0"/>
                            </p:stCondLst>
                            <p:childTnLst>
                              <p:par>
                                <p:cTn id="701" nodeType="clickEffect" fill="hold" presetClass="entr" presetID="1">
                                  <p:stCondLst>
                                    <p:cond delay="0"/>
                                  </p:stCondLst>
                                  <p:childTnLst>
                                    <p:set>
                                      <p:cBhvr>
                                        <p:cTn id="702" dur="1" fill="hold">
                                          <p:stCondLst>
                                            <p:cond delay="0"/>
                                          </p:stCondLst>
                                        </p:cTn>
                                        <p:tgtEl>
                                          <p:spTgt spid="385"/>
                                        </p:tgtEl>
                                        <p:attrNameLst>
                                          <p:attrName>style.visibility</p:attrName>
                                        </p:attrNameLst>
                                      </p:cBhvr>
                                      <p:to>
                                        <p:strVal val="visible"/>
                                      </p:to>
                                    </p:set>
                                  </p:childTnLst>
                                </p:cTn>
                              </p:par>
                            </p:childTnLst>
                          </p:cTn>
                        </p:par>
                        <p:par>
                          <p:cTn id="703" fill="hold">
                            <p:stCondLst>
                              <p:cond delay="0"/>
                            </p:stCondLst>
                            <p:childTnLst>
                              <p:par>
                                <p:cTn id="704" nodeType="afterEffect" fill="hold" presetClass="entr" presetID="8" presetSubtype="16">
                                  <p:stCondLst>
                                    <p:cond delay="0"/>
                                  </p:stCondLst>
                                  <p:childTnLst>
                                    <p:set>
                                      <p:cBhvr>
                                        <p:cTn id="705" dur="1" fill="hold">
                                          <p:stCondLst>
                                            <p:cond delay="0"/>
                                          </p:stCondLst>
                                        </p:cTn>
                                        <p:tgtEl>
                                          <p:spTgt spid="386"/>
                                        </p:tgtEl>
                                        <p:attrNameLst>
                                          <p:attrName>style.visibility</p:attrName>
                                        </p:attrNameLst>
                                      </p:cBhvr>
                                      <p:to>
                                        <p:strVal val="visible"/>
                                      </p:to>
                                    </p:set>
                                    <p:animEffect filter="diamond(in)" transition="in">
                                      <p:cBhvr additive="repl">
                                        <p:cTn id="706" dur="2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Rectangle 2"/>
          <p:cNvSpPr/>
          <p:nvPr/>
        </p:nvSpPr>
        <p:spPr>
          <a:xfrm>
            <a:off x="2221560" y="251640"/>
            <a:ext cx="488556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rPr>
              <a:t>C’est tout à fait faisable !!!!</a:t>
            </a:r>
            <a:endParaRPr b="0" lang="fr-FR" sz="2800" spc="-1" strike="noStrike">
              <a:solidFill>
                <a:srgbClr val="000000"/>
              </a:solidFill>
              <a:latin typeface="Arial"/>
            </a:endParaRPr>
          </a:p>
        </p:txBody>
      </p:sp>
      <p:sp>
        <p:nvSpPr>
          <p:cNvPr id="388" name="Rectangle 3"/>
          <p:cNvSpPr/>
          <p:nvPr/>
        </p:nvSpPr>
        <p:spPr>
          <a:xfrm>
            <a:off x="430920" y="771840"/>
            <a:ext cx="898596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C’est même ce qui s’est fait en France jusqu’en 1973, pendant ce qu’on a appelé les trente glorieuses !</a:t>
            </a:r>
            <a:endParaRPr b="0" lang="fr-FR" sz="2800" spc="-1" strike="noStrike">
              <a:solidFill>
                <a:srgbClr val="000000"/>
              </a:solidFill>
              <a:latin typeface="Arial"/>
            </a:endParaRPr>
          </a:p>
        </p:txBody>
      </p:sp>
      <p:sp>
        <p:nvSpPr>
          <p:cNvPr id="389" name="Rectangle 5"/>
          <p:cNvSpPr/>
          <p:nvPr/>
        </p:nvSpPr>
        <p:spPr>
          <a:xfrm>
            <a:off x="549000" y="2687760"/>
            <a:ext cx="898596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L’Islande étudie cette possibilité !</a:t>
            </a:r>
            <a:endParaRPr b="0" lang="fr-FR" sz="2800" spc="-1" strike="noStrike">
              <a:solidFill>
                <a:srgbClr val="000000"/>
              </a:solidFill>
              <a:latin typeface="Arial"/>
            </a:endParaRPr>
          </a:p>
        </p:txBody>
      </p:sp>
      <p:sp>
        <p:nvSpPr>
          <p:cNvPr id="390" name="Rectangle 8"/>
          <p:cNvSpPr/>
          <p:nvPr/>
        </p:nvSpPr>
        <p:spPr>
          <a:xfrm>
            <a:off x="512640" y="1726200"/>
            <a:ext cx="898596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En aout 2012, deux chercheurs du FMI ont publié un rapport soutenant cette proposition.</a:t>
            </a:r>
            <a:endParaRPr b="0" lang="fr-FR" sz="2800" spc="-1" strike="noStrike">
              <a:solidFill>
                <a:srgbClr val="000000"/>
              </a:solidFill>
              <a:latin typeface="Arial"/>
            </a:endParaRPr>
          </a:p>
        </p:txBody>
      </p:sp>
      <p:sp>
        <p:nvSpPr>
          <p:cNvPr id="391" name="Rectangle 6"/>
          <p:cNvSpPr/>
          <p:nvPr/>
        </p:nvSpPr>
        <p:spPr>
          <a:xfrm>
            <a:off x="527400" y="3319560"/>
            <a:ext cx="898596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En Angleterre, l'ONG Positive Money promeut cette idée sous le nom de "monnaie souveraine" depuis 2010</a:t>
            </a:r>
            <a:r>
              <a:rPr b="0" lang="fr-FR" sz="2800" spc="-1" strike="noStrike" baseline="30000">
                <a:solidFill>
                  <a:schemeClr val="dk1"/>
                </a:solidFill>
                <a:latin typeface="Script MT Bold"/>
              </a:rPr>
              <a:t>.</a:t>
            </a:r>
            <a:endParaRPr b="0" lang="fr-FR" sz="2800" spc="-1" strike="noStrike">
              <a:solidFill>
                <a:srgbClr val="000000"/>
              </a:solidFill>
              <a:latin typeface="Arial"/>
            </a:endParaRPr>
          </a:p>
        </p:txBody>
      </p:sp>
      <p:sp>
        <p:nvSpPr>
          <p:cNvPr id="392" name="Rectangle 7"/>
          <p:cNvSpPr/>
          <p:nvPr/>
        </p:nvSpPr>
        <p:spPr>
          <a:xfrm>
            <a:off x="347400" y="4277160"/>
            <a:ext cx="8985960" cy="1797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En Suisse, une initiative populaire lancée par l'association Modernisation Monétaire (MoMo) a obtenu en 2016 plus de 100 000 signatures, ce qui va provoquer un référendum national sur ce sujet</a:t>
            </a:r>
            <a:endParaRPr b="0" lang="fr-FR" sz="2800" spc="-1" strike="noStrike">
              <a:solidFill>
                <a:srgbClr val="000000"/>
              </a:solidFill>
              <a:latin typeface="Arial"/>
            </a:endParaRPr>
          </a:p>
        </p:txBody>
      </p:sp>
      <p:sp>
        <p:nvSpPr>
          <p:cNvPr id="393" name="Rectangle 9"/>
          <p:cNvSpPr/>
          <p:nvPr/>
        </p:nvSpPr>
        <p:spPr>
          <a:xfrm>
            <a:off x="303480" y="6023880"/>
            <a:ext cx="9406440" cy="1065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ff0000"/>
                </a:solidFill>
                <a:latin typeface="Script MT Bold"/>
              </a:rPr>
              <a:t>Mais alors si c’est possible comment en est-on arrivé là ?</a:t>
            </a:r>
            <a:endParaRPr b="0" lang="fr-FR" sz="32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707" dur="indefinite" restart="never" nodeType="tmRoot">
          <p:childTnLst>
            <p:seq>
              <p:cTn id="708" dur="indefinite" nodeType="mainSeq">
                <p:childTnLst>
                  <p:par>
                    <p:cTn id="709" fill="hold">
                      <p:stCondLst>
                        <p:cond delay="indefinite"/>
                      </p:stCondLst>
                      <p:childTnLst>
                        <p:par>
                          <p:cTn id="710" fill="hold">
                            <p:stCondLst>
                              <p:cond delay="0"/>
                            </p:stCondLst>
                            <p:childTnLst>
                              <p:par>
                                <p:cTn id="711" nodeType="clickEffect" fill="hold" presetClass="entr" presetID="1">
                                  <p:stCondLst>
                                    <p:cond delay="0"/>
                                  </p:stCondLst>
                                  <p:childTnLst>
                                    <p:set>
                                      <p:cBhvr>
                                        <p:cTn id="712" dur="1" fill="hold">
                                          <p:stCondLst>
                                            <p:cond delay="0"/>
                                          </p:stCondLst>
                                        </p:cTn>
                                        <p:tgtEl>
                                          <p:spTgt spid="388"/>
                                        </p:tgtEl>
                                        <p:attrNameLst>
                                          <p:attrName>style.visibility</p:attrName>
                                        </p:attrNameLst>
                                      </p:cBhvr>
                                      <p:to>
                                        <p:strVal val="visible"/>
                                      </p:to>
                                    </p:set>
                                  </p:childTnLst>
                                </p:cTn>
                              </p:par>
                            </p:childTnLst>
                          </p:cTn>
                        </p:par>
                      </p:childTnLst>
                    </p:cTn>
                  </p:par>
                  <p:par>
                    <p:cTn id="713" fill="hold">
                      <p:stCondLst>
                        <p:cond delay="indefinite"/>
                      </p:stCondLst>
                      <p:childTnLst>
                        <p:par>
                          <p:cTn id="714" fill="hold">
                            <p:stCondLst>
                              <p:cond delay="0"/>
                            </p:stCondLst>
                            <p:childTnLst>
                              <p:par>
                                <p:cTn id="715" nodeType="clickEffect" fill="hold" presetClass="entr" presetID="1">
                                  <p:stCondLst>
                                    <p:cond delay="0"/>
                                  </p:stCondLst>
                                  <p:childTnLst>
                                    <p:set>
                                      <p:cBhvr>
                                        <p:cTn id="716" dur="1" fill="hold">
                                          <p:stCondLst>
                                            <p:cond delay="0"/>
                                          </p:stCondLst>
                                        </p:cTn>
                                        <p:tgtEl>
                                          <p:spTgt spid="390"/>
                                        </p:tgtEl>
                                        <p:attrNameLst>
                                          <p:attrName>style.visibility</p:attrName>
                                        </p:attrNameLst>
                                      </p:cBhvr>
                                      <p:to>
                                        <p:strVal val="visible"/>
                                      </p:to>
                                    </p:set>
                                  </p:childTnLst>
                                </p:cTn>
                              </p:par>
                            </p:childTnLst>
                          </p:cTn>
                        </p:par>
                      </p:childTnLst>
                    </p:cTn>
                  </p:par>
                  <p:par>
                    <p:cTn id="717" fill="hold">
                      <p:stCondLst>
                        <p:cond delay="indefinite"/>
                      </p:stCondLst>
                      <p:childTnLst>
                        <p:par>
                          <p:cTn id="718" fill="hold">
                            <p:stCondLst>
                              <p:cond delay="0"/>
                            </p:stCondLst>
                            <p:childTnLst>
                              <p:par>
                                <p:cTn id="719" nodeType="clickEffect" fill="hold" presetClass="entr" presetID="1">
                                  <p:stCondLst>
                                    <p:cond delay="0"/>
                                  </p:stCondLst>
                                  <p:childTnLst>
                                    <p:set>
                                      <p:cBhvr>
                                        <p:cTn id="720" dur="1" fill="hold">
                                          <p:stCondLst>
                                            <p:cond delay="0"/>
                                          </p:stCondLst>
                                        </p:cTn>
                                        <p:tgtEl>
                                          <p:spTgt spid="389"/>
                                        </p:tgtEl>
                                        <p:attrNameLst>
                                          <p:attrName>style.visibility</p:attrName>
                                        </p:attrNameLst>
                                      </p:cBhvr>
                                      <p:to>
                                        <p:strVal val="visible"/>
                                      </p:to>
                                    </p:set>
                                  </p:childTnLst>
                                </p:cTn>
                              </p:par>
                            </p:childTnLst>
                          </p:cTn>
                        </p:par>
                      </p:childTnLst>
                    </p:cTn>
                  </p:par>
                  <p:par>
                    <p:cTn id="721" fill="hold">
                      <p:stCondLst>
                        <p:cond delay="indefinite"/>
                      </p:stCondLst>
                      <p:childTnLst>
                        <p:par>
                          <p:cTn id="722" fill="hold">
                            <p:stCondLst>
                              <p:cond delay="0"/>
                            </p:stCondLst>
                            <p:childTnLst>
                              <p:par>
                                <p:cTn id="723" nodeType="clickEffect" fill="hold" presetClass="entr" presetID="1">
                                  <p:stCondLst>
                                    <p:cond delay="0"/>
                                  </p:stCondLst>
                                  <p:childTnLst>
                                    <p:set>
                                      <p:cBhvr>
                                        <p:cTn id="724" dur="1" fill="hold">
                                          <p:stCondLst>
                                            <p:cond delay="0"/>
                                          </p:stCondLst>
                                        </p:cTn>
                                        <p:tgtEl>
                                          <p:spTgt spid="391"/>
                                        </p:tgtEl>
                                        <p:attrNameLst>
                                          <p:attrName>style.visibility</p:attrName>
                                        </p:attrNameLst>
                                      </p:cBhvr>
                                      <p:to>
                                        <p:strVal val="visible"/>
                                      </p:to>
                                    </p:set>
                                  </p:childTnLst>
                                </p:cTn>
                              </p:par>
                            </p:childTnLst>
                          </p:cTn>
                        </p:par>
                      </p:childTnLst>
                    </p:cTn>
                  </p:par>
                  <p:par>
                    <p:cTn id="725" fill="hold">
                      <p:stCondLst>
                        <p:cond delay="indefinite"/>
                      </p:stCondLst>
                      <p:childTnLst>
                        <p:par>
                          <p:cTn id="726" fill="hold">
                            <p:stCondLst>
                              <p:cond delay="0"/>
                            </p:stCondLst>
                            <p:childTnLst>
                              <p:par>
                                <p:cTn id="727" nodeType="clickEffect" fill="hold" presetClass="entr" presetID="1">
                                  <p:stCondLst>
                                    <p:cond delay="0"/>
                                  </p:stCondLst>
                                  <p:childTnLst>
                                    <p:set>
                                      <p:cBhvr>
                                        <p:cTn id="728" dur="1" fill="hold">
                                          <p:stCondLst>
                                            <p:cond delay="0"/>
                                          </p:stCondLst>
                                        </p:cTn>
                                        <p:tgtEl>
                                          <p:spTgt spid="392"/>
                                        </p:tgtEl>
                                        <p:attrNameLst>
                                          <p:attrName>style.visibility</p:attrName>
                                        </p:attrNameLst>
                                      </p:cBhvr>
                                      <p:to>
                                        <p:strVal val="visible"/>
                                      </p:to>
                                    </p:set>
                                  </p:childTnLst>
                                </p:cTn>
                              </p:par>
                            </p:childTnLst>
                          </p:cTn>
                        </p:par>
                      </p:childTnLst>
                    </p:cTn>
                  </p:par>
                  <p:par>
                    <p:cTn id="729" fill="hold">
                      <p:stCondLst>
                        <p:cond delay="indefinite"/>
                      </p:stCondLst>
                      <p:childTnLst>
                        <p:par>
                          <p:cTn id="730" fill="hold">
                            <p:stCondLst>
                              <p:cond delay="0"/>
                            </p:stCondLst>
                            <p:childTnLst>
                              <p:par>
                                <p:cTn id="731" nodeType="clickEffect" fill="hold" presetClass="entr" presetID="1">
                                  <p:stCondLst>
                                    <p:cond delay="0"/>
                                  </p:stCondLst>
                                  <p:childTnLst>
                                    <p:set>
                                      <p:cBhvr>
                                        <p:cTn id="732"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Rectangle 1"/>
          <p:cNvSpPr/>
          <p:nvPr/>
        </p:nvSpPr>
        <p:spPr>
          <a:xfrm>
            <a:off x="604440" y="610560"/>
            <a:ext cx="9059400" cy="1065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chemeClr val="dk1"/>
                </a:solidFill>
                <a:latin typeface="Script MT Bold"/>
              </a:rPr>
              <a:t>L’argument  mis en avant pour justifier ce fonctionnement est la maitrise de l’inflation.</a:t>
            </a:r>
            <a:endParaRPr b="0" lang="fr-FR" sz="3200" spc="-1" strike="noStrike">
              <a:solidFill>
                <a:srgbClr val="000000"/>
              </a:solidFill>
              <a:latin typeface="Arial"/>
            </a:endParaRPr>
          </a:p>
        </p:txBody>
      </p:sp>
      <p:sp>
        <p:nvSpPr>
          <p:cNvPr id="395" name="Rectangle 3"/>
          <p:cNvSpPr/>
          <p:nvPr/>
        </p:nvSpPr>
        <p:spPr>
          <a:xfrm>
            <a:off x="632160" y="1859400"/>
            <a:ext cx="9059400" cy="20408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chemeClr val="dk1"/>
                </a:solidFill>
                <a:latin typeface="Script MT Bold"/>
              </a:rPr>
              <a:t>Cet argument s’appuie sur le fait qu’une quantité de monnaie trop importante dans l’économie réelle par rapport à l’activité peut générer de l’inflation.</a:t>
            </a:r>
            <a:endParaRPr b="0" lang="fr-FR" sz="3200" spc="-1" strike="noStrike">
              <a:solidFill>
                <a:srgbClr val="000000"/>
              </a:solidFill>
              <a:latin typeface="Arial"/>
            </a:endParaRPr>
          </a:p>
        </p:txBody>
      </p:sp>
      <p:sp>
        <p:nvSpPr>
          <p:cNvPr id="396" name="Rectangle 4"/>
          <p:cNvSpPr/>
          <p:nvPr/>
        </p:nvSpPr>
        <p:spPr>
          <a:xfrm>
            <a:off x="632160" y="3600720"/>
            <a:ext cx="9059400" cy="1065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chemeClr val="dk1"/>
                </a:solidFill>
                <a:latin typeface="Script MT Bold"/>
              </a:rPr>
              <a:t>On l’a vu dans l’économie réelle il y a un manque d’argent.</a:t>
            </a:r>
            <a:endParaRPr b="0" lang="fr-FR" sz="32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733" dur="indefinite" restart="never" nodeType="tmRoot">
          <p:childTnLst>
            <p:seq>
              <p:cTn id="734" dur="indefinite" nodeType="mainSeq">
                <p:childTnLst>
                  <p:par>
                    <p:cTn id="735" fill="hold">
                      <p:stCondLst>
                        <p:cond delay="indefinite"/>
                      </p:stCondLst>
                      <p:childTnLst>
                        <p:par>
                          <p:cTn id="736" fill="hold">
                            <p:stCondLst>
                              <p:cond delay="0"/>
                            </p:stCondLst>
                            <p:childTnLst>
                              <p:par>
                                <p:cTn id="737" nodeType="clickEffect" fill="hold" presetClass="entr" presetID="1">
                                  <p:stCondLst>
                                    <p:cond delay="0"/>
                                  </p:stCondLst>
                                  <p:childTnLst>
                                    <p:set>
                                      <p:cBhvr>
                                        <p:cTn id="738" dur="1" fill="hold">
                                          <p:stCondLst>
                                            <p:cond delay="0"/>
                                          </p:stCondLst>
                                        </p:cTn>
                                        <p:tgtEl>
                                          <p:spTgt spid="395"/>
                                        </p:tgtEl>
                                        <p:attrNameLst>
                                          <p:attrName>style.visibility</p:attrName>
                                        </p:attrNameLst>
                                      </p:cBhvr>
                                      <p:to>
                                        <p:strVal val="visible"/>
                                      </p:to>
                                    </p:set>
                                  </p:childTnLst>
                                </p:cTn>
                              </p:par>
                            </p:childTnLst>
                          </p:cTn>
                        </p:par>
                      </p:childTnLst>
                    </p:cTn>
                  </p:par>
                  <p:par>
                    <p:cTn id="739" fill="hold">
                      <p:stCondLst>
                        <p:cond delay="indefinite"/>
                      </p:stCondLst>
                      <p:childTnLst>
                        <p:par>
                          <p:cTn id="740" fill="hold">
                            <p:stCondLst>
                              <p:cond delay="0"/>
                            </p:stCondLst>
                            <p:childTnLst>
                              <p:par>
                                <p:cTn id="741" nodeType="clickEffect" fill="hold" presetClass="entr" presetID="1">
                                  <p:stCondLst>
                                    <p:cond delay="0"/>
                                  </p:stCondLst>
                                  <p:childTnLst>
                                    <p:set>
                                      <p:cBhvr>
                                        <p:cTn id="742"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Rectangle 4"/>
          <p:cNvSpPr/>
          <p:nvPr/>
        </p:nvSpPr>
        <p:spPr>
          <a:xfrm>
            <a:off x="404640" y="259920"/>
            <a:ext cx="9059400" cy="1797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Aujourd’hui la loi de 73 est gravée dans le marbre puisqu’elle est inscrite dans le traité européen et il faut </a:t>
            </a:r>
            <a:r>
              <a:rPr b="0" lang="fr-FR" sz="2800" spc="-1" strike="noStrike" u="sng">
                <a:solidFill>
                  <a:srgbClr val="ff0000"/>
                </a:solidFill>
                <a:uFillTx/>
                <a:latin typeface="Script MT Bold"/>
              </a:rPr>
              <a:t>l’unanimité</a:t>
            </a:r>
            <a:r>
              <a:rPr b="0" lang="fr-FR" sz="2800" spc="-1" strike="noStrike">
                <a:solidFill>
                  <a:schemeClr val="dk1"/>
                </a:solidFill>
                <a:latin typeface="Script MT Bold"/>
              </a:rPr>
              <a:t> des 28 états pour pouvoir le modifier !</a:t>
            </a:r>
            <a:endParaRPr b="0" lang="fr-FR" sz="2800" spc="-1" strike="noStrike">
              <a:solidFill>
                <a:srgbClr val="000000"/>
              </a:solidFill>
              <a:latin typeface="Arial"/>
            </a:endParaRPr>
          </a:p>
        </p:txBody>
      </p:sp>
      <p:sp>
        <p:nvSpPr>
          <p:cNvPr id="398" name="Rectangle 6"/>
          <p:cNvSpPr/>
          <p:nvPr/>
        </p:nvSpPr>
        <p:spPr>
          <a:xfrm>
            <a:off x="430920" y="1636920"/>
            <a:ext cx="905940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L’article 123 du traité de Lisbonne interdit aux états membres d’emprunter gratuitement à une banque nationale ou à la banque centrale européenne. </a:t>
            </a:r>
            <a:endParaRPr b="0" lang="fr-FR" sz="2800" spc="-1" strike="noStrike">
              <a:solidFill>
                <a:srgbClr val="000000"/>
              </a:solidFill>
              <a:latin typeface="Arial"/>
            </a:endParaRPr>
          </a:p>
        </p:txBody>
      </p:sp>
      <p:sp>
        <p:nvSpPr>
          <p:cNvPr id="399" name="Rectangle 7"/>
          <p:cNvSpPr/>
          <p:nvPr/>
        </p:nvSpPr>
        <p:spPr>
          <a:xfrm>
            <a:off x="562320" y="4232880"/>
            <a:ext cx="6080040" cy="2651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ff0000"/>
                </a:solidFill>
                <a:latin typeface="Script MT Bold"/>
              </a:rPr>
              <a:t>Autrefois les paysans payaient la dime aux envoyés du seigneur, aujourd’hui les seigneurs modernes font payer le contribuable, le peuple, sans que celui-ci en ait conscience !!!!!!</a:t>
            </a:r>
            <a:endParaRPr b="0" lang="fr-FR" sz="2800" spc="-1" strike="noStrike">
              <a:solidFill>
                <a:srgbClr val="000000"/>
              </a:solidFill>
              <a:latin typeface="Arial"/>
            </a:endParaRPr>
          </a:p>
        </p:txBody>
      </p:sp>
      <p:pic>
        <p:nvPicPr>
          <p:cNvPr id="400" name="Picture 14" descr=""/>
          <p:cNvPicPr/>
          <p:nvPr/>
        </p:nvPicPr>
        <p:blipFill>
          <a:blip r:embed="rId1"/>
          <a:stretch/>
        </p:blipFill>
        <p:spPr>
          <a:xfrm>
            <a:off x="6572520" y="4055400"/>
            <a:ext cx="2020320" cy="2020320"/>
          </a:xfrm>
          <a:prstGeom prst="rect">
            <a:avLst/>
          </a:prstGeom>
          <a:ln w="9525">
            <a:noFill/>
          </a:ln>
        </p:spPr>
      </p:pic>
      <p:sp>
        <p:nvSpPr>
          <p:cNvPr id="401" name="Rectangle 1"/>
          <p:cNvSpPr/>
          <p:nvPr/>
        </p:nvSpPr>
        <p:spPr>
          <a:xfrm>
            <a:off x="402840" y="2892600"/>
            <a:ext cx="8803800" cy="1188000"/>
          </a:xfrm>
          <a:prstGeom prst="rect">
            <a:avLst/>
          </a:prstGeom>
          <a:noFill/>
          <a:ln w="9525">
            <a:noFill/>
          </a:ln>
        </p:spPr>
        <p:style>
          <a:lnRef idx="0"/>
          <a:fillRef idx="0"/>
          <a:effectRef idx="0"/>
          <a:fontRef idx="minor"/>
        </p:style>
        <p:txBody>
          <a:bodyPr numCol="1" spcCol="0" anchor="ctr">
            <a:spAutoFit/>
          </a:bodyPr>
          <a:p>
            <a:pPr algn="just" defTabSz="914400">
              <a:lnSpc>
                <a:spcPct val="100000"/>
              </a:lnSpc>
              <a:tabLst>
                <a:tab algn="l" pos="0"/>
              </a:tabLst>
            </a:pPr>
            <a:r>
              <a:rPr b="0" lang="fr-FR" sz="2400" spc="-1" strike="noStrike">
                <a:solidFill>
                  <a:schemeClr val="dk1"/>
                </a:solidFill>
                <a:latin typeface="Script MT Bold"/>
                <a:ea typeface="Calibri"/>
              </a:rPr>
              <a:t>L’article 123 reprend l’article 104 du traité de Maastricht, également identique à l’article 181 du traité constitutionnel européen !</a:t>
            </a:r>
            <a:endParaRPr b="0" lang="fr-FR" sz="2400" spc="-1" strike="noStrike">
              <a:solidFill>
                <a:srgbClr val="000000"/>
              </a:solidFill>
              <a:latin typeface="Arial"/>
            </a:endParaRPr>
          </a:p>
        </p:txBody>
      </p:sp>
      <p:pic>
        <p:nvPicPr>
          <p:cNvPr id="402" name="Picture 14" descr=""/>
          <p:cNvPicPr/>
          <p:nvPr/>
        </p:nvPicPr>
        <p:blipFill>
          <a:blip r:embed="rId2"/>
          <a:stretch/>
        </p:blipFill>
        <p:spPr>
          <a:xfrm>
            <a:off x="6642360" y="4055400"/>
            <a:ext cx="2020320" cy="2020320"/>
          </a:xfrm>
          <a:prstGeom prst="rect">
            <a:avLst/>
          </a:prstGeom>
          <a:ln w="9525">
            <a:noFill/>
          </a:ln>
        </p:spPr>
      </p:pic>
    </p:spTree>
  </p:cSld>
  <mc:AlternateContent>
    <mc:Choice Requires="p14">
      <p:transition spd="med" p14:dur="700">
        <p:fade/>
      </p:transition>
    </mc:Choice>
    <mc:Fallback>
      <p:transition spd="med">
        <p:fade/>
      </p:transition>
    </mc:Fallback>
  </mc:AlternateContent>
  <p:timing>
    <p:tnLst>
      <p:par>
        <p:cTn id="743" dur="indefinite" restart="never" nodeType="tmRoot">
          <p:childTnLst>
            <p:seq>
              <p:cTn id="744" dur="indefinite" nodeType="mainSeq">
                <p:childTnLst>
                  <p:par>
                    <p:cTn id="745" fill="hold">
                      <p:stCondLst>
                        <p:cond delay="indefinite"/>
                      </p:stCondLst>
                      <p:childTnLst>
                        <p:par>
                          <p:cTn id="746" fill="hold">
                            <p:stCondLst>
                              <p:cond delay="0"/>
                            </p:stCondLst>
                            <p:childTnLst>
                              <p:par>
                                <p:cTn id="747" nodeType="clickEffect" fill="hold" presetClass="entr" presetID="1">
                                  <p:stCondLst>
                                    <p:cond delay="0"/>
                                  </p:stCondLst>
                                  <p:childTnLst>
                                    <p:set>
                                      <p:cBhvr>
                                        <p:cTn id="748" dur="1" fill="hold">
                                          <p:stCondLst>
                                            <p:cond delay="0"/>
                                          </p:stCondLst>
                                        </p:cTn>
                                        <p:tgtEl>
                                          <p:spTgt spid="397"/>
                                        </p:tgtEl>
                                        <p:attrNameLst>
                                          <p:attrName>style.visibility</p:attrName>
                                        </p:attrNameLst>
                                      </p:cBhvr>
                                      <p:to>
                                        <p:strVal val="visible"/>
                                      </p:to>
                                    </p:set>
                                  </p:childTnLst>
                                </p:cTn>
                              </p:par>
                            </p:childTnLst>
                          </p:cTn>
                        </p:par>
                      </p:childTnLst>
                    </p:cTn>
                  </p:par>
                  <p:par>
                    <p:cTn id="749" fill="hold">
                      <p:stCondLst>
                        <p:cond delay="indefinite"/>
                      </p:stCondLst>
                      <p:childTnLst>
                        <p:par>
                          <p:cTn id="750" fill="hold">
                            <p:stCondLst>
                              <p:cond delay="0"/>
                            </p:stCondLst>
                            <p:childTnLst>
                              <p:par>
                                <p:cTn id="751" nodeType="clickEffect" fill="hold" presetClass="entr" presetID="1">
                                  <p:stCondLst>
                                    <p:cond delay="0"/>
                                  </p:stCondLst>
                                  <p:childTnLst>
                                    <p:set>
                                      <p:cBhvr>
                                        <p:cTn id="752" dur="1" fill="hold">
                                          <p:stCondLst>
                                            <p:cond delay="0"/>
                                          </p:stCondLst>
                                        </p:cTn>
                                        <p:tgtEl>
                                          <p:spTgt spid="398"/>
                                        </p:tgtEl>
                                        <p:attrNameLst>
                                          <p:attrName>style.visibility</p:attrName>
                                        </p:attrNameLst>
                                      </p:cBhvr>
                                      <p:to>
                                        <p:strVal val="visible"/>
                                      </p:to>
                                    </p:set>
                                  </p:childTnLst>
                                </p:cTn>
                              </p:par>
                            </p:childTnLst>
                          </p:cTn>
                        </p:par>
                      </p:childTnLst>
                    </p:cTn>
                  </p:par>
                  <p:par>
                    <p:cTn id="753" fill="hold">
                      <p:stCondLst>
                        <p:cond delay="indefinite"/>
                      </p:stCondLst>
                      <p:childTnLst>
                        <p:par>
                          <p:cTn id="754" fill="hold">
                            <p:stCondLst>
                              <p:cond delay="0"/>
                            </p:stCondLst>
                            <p:childTnLst>
                              <p:par>
                                <p:cTn id="755" nodeType="clickEffect" fill="hold" presetClass="entr" presetID="1">
                                  <p:stCondLst>
                                    <p:cond delay="0"/>
                                  </p:stCondLst>
                                  <p:childTnLst>
                                    <p:set>
                                      <p:cBhvr>
                                        <p:cTn id="756" dur="1" fill="hold">
                                          <p:stCondLst>
                                            <p:cond delay="0"/>
                                          </p:stCondLst>
                                        </p:cTn>
                                        <p:tgtEl>
                                          <p:spTgt spid="401"/>
                                        </p:tgtEl>
                                        <p:attrNameLst>
                                          <p:attrName>style.visibility</p:attrName>
                                        </p:attrNameLst>
                                      </p:cBhvr>
                                      <p:to>
                                        <p:strVal val="visible"/>
                                      </p:to>
                                    </p:set>
                                  </p:childTnLst>
                                </p:cTn>
                              </p:par>
                            </p:childTnLst>
                          </p:cTn>
                        </p:par>
                      </p:childTnLst>
                    </p:cTn>
                  </p:par>
                  <p:par>
                    <p:cTn id="757" fill="hold">
                      <p:stCondLst>
                        <p:cond delay="indefinite"/>
                      </p:stCondLst>
                      <p:childTnLst>
                        <p:par>
                          <p:cTn id="758" fill="hold">
                            <p:stCondLst>
                              <p:cond delay="0"/>
                            </p:stCondLst>
                            <p:childTnLst>
                              <p:par>
                                <p:cTn id="759" nodeType="clickEffect" fill="hold" presetClass="entr" presetID="1">
                                  <p:stCondLst>
                                    <p:cond delay="0"/>
                                  </p:stCondLst>
                                  <p:childTnLst>
                                    <p:set>
                                      <p:cBhvr>
                                        <p:cTn id="760" dur="1" fill="hold">
                                          <p:stCondLst>
                                            <p:cond delay="0"/>
                                          </p:stCondLst>
                                        </p:cTn>
                                        <p:tgtEl>
                                          <p:spTgt spid="399"/>
                                        </p:tgtEl>
                                        <p:attrNameLst>
                                          <p:attrName>style.visibility</p:attrName>
                                        </p:attrNameLst>
                                      </p:cBhvr>
                                      <p:to>
                                        <p:strVal val="visible"/>
                                      </p:to>
                                    </p:set>
                                  </p:childTnLst>
                                </p:cTn>
                              </p:par>
                            </p:childTnLst>
                          </p:cTn>
                        </p:par>
                        <p:par>
                          <p:cTn id="761" fill="hold">
                            <p:stCondLst>
                              <p:cond delay="0"/>
                            </p:stCondLst>
                            <p:childTnLst>
                              <p:par>
                                <p:cTn id="762" nodeType="afterEffect" fill="hold" presetClass="entr" presetID="1">
                                  <p:stCondLst>
                                    <p:cond delay="0"/>
                                  </p:stCondLst>
                                  <p:childTnLst>
                                    <p:set>
                                      <p:cBhvr>
                                        <p:cTn id="763" dur="1" fill="hold">
                                          <p:stCondLst>
                                            <p:cond delay="0"/>
                                          </p:stCondLst>
                                        </p:cTn>
                                        <p:tgtEl>
                                          <p:spTgt spid="400"/>
                                        </p:tgtEl>
                                        <p:attrNameLst>
                                          <p:attrName>style.visibility</p:attrName>
                                        </p:attrNameLst>
                                      </p:cBhvr>
                                      <p:to>
                                        <p:strVal val="visible"/>
                                      </p:to>
                                    </p:set>
                                  </p:childTnLst>
                                </p:cTn>
                              </p:par>
                            </p:childTnLst>
                          </p:cTn>
                        </p:par>
                        <p:par>
                          <p:cTn id="764" fill="hold">
                            <p:stCondLst>
                              <p:cond delay="0"/>
                            </p:stCondLst>
                            <p:childTnLst>
                              <p:par>
                                <p:cTn id="765" nodeType="afterEffect" fill="hold" presetClass="entr" presetID="1">
                                  <p:stCondLst>
                                    <p:cond delay="0"/>
                                  </p:stCondLst>
                                  <p:childTnLst>
                                    <p:set>
                                      <p:cBhvr>
                                        <p:cTn id="766"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ZoneTexte 7"/>
          <p:cNvSpPr/>
          <p:nvPr/>
        </p:nvSpPr>
        <p:spPr>
          <a:xfrm>
            <a:off x="686160" y="5408640"/>
            <a:ext cx="827748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Dans le système en place le problème vient d’un manque </a:t>
            </a:r>
            <a:r>
              <a:rPr b="0" lang="fr-FR" sz="2800" spc="-1" strike="noStrike">
                <a:solidFill>
                  <a:srgbClr val="ff0000"/>
                </a:solidFill>
                <a:latin typeface="Script MT Bold"/>
              </a:rPr>
              <a:t>d’argent </a:t>
            </a:r>
            <a:r>
              <a:rPr b="0" lang="fr-FR" sz="2800" spc="-1" strike="noStrike">
                <a:solidFill>
                  <a:schemeClr val="dk1"/>
                </a:solidFill>
                <a:latin typeface="Script MT Bold"/>
              </a:rPr>
              <a:t> dans </a:t>
            </a:r>
            <a:r>
              <a:rPr b="0" lang="fr-FR" sz="2800" spc="-1" strike="noStrike">
                <a:solidFill>
                  <a:srgbClr val="ff0000"/>
                </a:solidFill>
                <a:latin typeface="Script MT Bold"/>
              </a:rPr>
              <a:t>l’économie réelle </a:t>
            </a:r>
            <a:r>
              <a:rPr b="0" lang="fr-FR" sz="2800" spc="-1" strike="noStrike">
                <a:solidFill>
                  <a:schemeClr val="dk1"/>
                </a:solidFill>
                <a:latin typeface="Script MT Bold"/>
              </a:rPr>
              <a:t>!!!</a:t>
            </a:r>
            <a:endParaRPr b="0" lang="fr-FR" sz="2800" spc="-1" strike="noStrike">
              <a:solidFill>
                <a:srgbClr val="000000"/>
              </a:solidFill>
              <a:latin typeface="Arial"/>
            </a:endParaRPr>
          </a:p>
        </p:txBody>
      </p:sp>
      <p:sp>
        <p:nvSpPr>
          <p:cNvPr id="156" name="ZoneTexte 8"/>
          <p:cNvSpPr/>
          <p:nvPr/>
        </p:nvSpPr>
        <p:spPr>
          <a:xfrm>
            <a:off x="581760" y="1403640"/>
            <a:ext cx="682992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rPr>
              <a:t>Est-ce un manque de ressources ?</a:t>
            </a:r>
            <a:endParaRPr b="0" lang="fr-FR" sz="2800" spc="-1" strike="noStrike">
              <a:solidFill>
                <a:srgbClr val="000000"/>
              </a:solidFill>
              <a:latin typeface="Arial"/>
            </a:endParaRPr>
          </a:p>
        </p:txBody>
      </p:sp>
      <p:sp>
        <p:nvSpPr>
          <p:cNvPr id="157" name="ZoneTexte 9"/>
          <p:cNvSpPr/>
          <p:nvPr/>
        </p:nvSpPr>
        <p:spPr>
          <a:xfrm>
            <a:off x="464040" y="3273480"/>
            <a:ext cx="918468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rPr>
              <a:t>Est-ce un manque de moyens de production des biens et services ?</a:t>
            </a:r>
            <a:endParaRPr b="0" lang="fr-FR" sz="2800" spc="-1" strike="noStrike">
              <a:solidFill>
                <a:srgbClr val="000000"/>
              </a:solidFill>
              <a:latin typeface="Arial"/>
            </a:endParaRPr>
          </a:p>
        </p:txBody>
      </p:sp>
      <p:sp>
        <p:nvSpPr>
          <p:cNvPr id="158" name="ZoneTexte 16"/>
          <p:cNvSpPr/>
          <p:nvPr/>
        </p:nvSpPr>
        <p:spPr>
          <a:xfrm>
            <a:off x="272880" y="201240"/>
            <a:ext cx="9307440" cy="1065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1.3-Quels sont les problèmes que peut rencontrer une              économie ?</a:t>
            </a:r>
            <a:endParaRPr b="0" lang="fr-FR" sz="3200" spc="-1" strike="noStrike">
              <a:solidFill>
                <a:srgbClr val="000000"/>
              </a:solidFill>
              <a:latin typeface="Arial"/>
            </a:endParaRPr>
          </a:p>
        </p:txBody>
      </p:sp>
      <p:sp>
        <p:nvSpPr>
          <p:cNvPr id="159" name="ZoneTexte 11"/>
          <p:cNvSpPr/>
          <p:nvPr/>
        </p:nvSpPr>
        <p:spPr>
          <a:xfrm>
            <a:off x="600480" y="1916640"/>
            <a:ext cx="868140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Ceci commence à arriver, mais l’économie est en crise depuis de nombreuses années avant la diminution de certaines ressources. </a:t>
            </a:r>
            <a:endParaRPr b="0" lang="fr-FR" sz="2800" spc="-1" strike="noStrike">
              <a:solidFill>
                <a:srgbClr val="000000"/>
              </a:solidFill>
              <a:latin typeface="Arial"/>
            </a:endParaRPr>
          </a:p>
        </p:txBody>
      </p:sp>
      <p:sp>
        <p:nvSpPr>
          <p:cNvPr id="160" name="ZoneTexte 12"/>
          <p:cNvSpPr/>
          <p:nvPr/>
        </p:nvSpPr>
        <p:spPr>
          <a:xfrm>
            <a:off x="832680" y="3832920"/>
            <a:ext cx="843588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Non il y a beaucoup de chômeurs et les progrès techniques sont en progression constante.</a:t>
            </a:r>
            <a:endParaRPr b="0" lang="fr-FR" sz="2800" spc="-1" strike="noStrike">
              <a:solidFill>
                <a:srgbClr val="000000"/>
              </a:solidFill>
              <a:latin typeface="Arial"/>
            </a:endParaRPr>
          </a:p>
        </p:txBody>
      </p:sp>
      <p:sp>
        <p:nvSpPr>
          <p:cNvPr id="161" name="ZoneTexte 17"/>
          <p:cNvSpPr/>
          <p:nvPr/>
        </p:nvSpPr>
        <p:spPr>
          <a:xfrm>
            <a:off x="595800" y="4788720"/>
            <a:ext cx="694080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rPr>
              <a:t>Alors d’où vient la « crise » ?</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61" dur="indefinite" restart="never" nodeType="tmRoot">
          <p:childTnLst>
            <p:seq>
              <p:cTn id="62" dur="indefinite" nodeType="mainSeq">
                <p:childTnLst>
                  <p:par>
                    <p:cTn id="63" fill="hold">
                      <p:stCondLst>
                        <p:cond delay="indefinite"/>
                      </p:stCondLst>
                      <p:childTnLst>
                        <p:par>
                          <p:cTn id="64" fill="hold">
                            <p:stCondLst>
                              <p:cond delay="0"/>
                            </p:stCondLst>
                            <p:childTnLst>
                              <p:par>
                                <p:cTn id="65" nodeType="clickEffect" fill="hold" presetClass="entr" presetID="1">
                                  <p:stCondLst>
                                    <p:cond delay="0"/>
                                  </p:stCondLst>
                                  <p:childTnLst>
                                    <p:set>
                                      <p:cBhvr>
                                        <p:cTn id="66" dur="1" fill="hold">
                                          <p:stCondLst>
                                            <p:cond delay="0"/>
                                          </p:stCondLst>
                                        </p:cTn>
                                        <p:tgtEl>
                                          <p:spTgt spid="15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1">
                                  <p:stCondLst>
                                    <p:cond delay="0"/>
                                  </p:stCondLst>
                                  <p:childTnLst>
                                    <p:set>
                                      <p:cBhvr>
                                        <p:cTn id="70" dur="1" fill="hold">
                                          <p:stCondLst>
                                            <p:cond delay="0"/>
                                          </p:stCondLst>
                                        </p:cTn>
                                        <p:tgtEl>
                                          <p:spTgt spid="15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nodeType="clickEffect" fill="hold" presetClass="entr" presetID="1">
                                  <p:stCondLst>
                                    <p:cond delay="0"/>
                                  </p:stCondLst>
                                  <p:childTnLst>
                                    <p:set>
                                      <p:cBhvr>
                                        <p:cTn id="74" dur="1" fill="hold">
                                          <p:stCondLst>
                                            <p:cond delay="0"/>
                                          </p:stCondLst>
                                        </p:cTn>
                                        <p:tgtEl>
                                          <p:spTgt spid="15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1">
                                  <p:stCondLst>
                                    <p:cond delay="0"/>
                                  </p:stCondLst>
                                  <p:childTnLst>
                                    <p:set>
                                      <p:cBhvr>
                                        <p:cTn id="78" dur="1" fill="hold">
                                          <p:stCondLst>
                                            <p:cond delay="0"/>
                                          </p:stCondLst>
                                        </p:cTn>
                                        <p:tgtEl>
                                          <p:spTgt spid="16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nodeType="clickEffect" fill="hold" presetClass="entr" presetID="1">
                                  <p:stCondLst>
                                    <p:cond delay="0"/>
                                  </p:stCondLst>
                                  <p:childTnLst>
                                    <p:set>
                                      <p:cBhvr>
                                        <p:cTn id="82" dur="1" fill="hold">
                                          <p:stCondLst>
                                            <p:cond delay="0"/>
                                          </p:stCondLst>
                                        </p:cTn>
                                        <p:tgtEl>
                                          <p:spTgt spid="16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nodeType="clickEffect" fill="hold" presetClass="entr" presetID="1">
                                  <p:stCondLst>
                                    <p:cond delay="0"/>
                                  </p:stCondLst>
                                  <p:childTnLst>
                                    <p:set>
                                      <p:cBhvr>
                                        <p:cTn id="86"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404"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405" name="AutoShape 6"/>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406" name="Rectangle 8"/>
          <p:cNvSpPr/>
          <p:nvPr/>
        </p:nvSpPr>
        <p:spPr>
          <a:xfrm>
            <a:off x="398160" y="3417840"/>
            <a:ext cx="8868240" cy="1797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Comic Sans MS"/>
              </a:rPr>
              <a:t>“</a:t>
            </a:r>
            <a:r>
              <a:rPr b="1" i="1" lang="fr-FR" sz="2800" spc="-1" strike="noStrike">
                <a:solidFill>
                  <a:schemeClr val="dk1"/>
                </a:solidFill>
                <a:latin typeface="Comic Sans MS"/>
              </a:rPr>
              <a:t>Il est appréciable que le peuple de cette nation ne comprenne rien au système bancaire et monétaire, car si tel était le cas, je pense que nous serions confrontés à une révolution avant demain matin.</a:t>
            </a:r>
            <a:r>
              <a:rPr b="0" lang="fr-FR" sz="2800" spc="-1" strike="noStrike">
                <a:solidFill>
                  <a:schemeClr val="dk1"/>
                </a:solidFill>
                <a:latin typeface="Comic Sans MS"/>
              </a:rPr>
              <a:t>”</a:t>
            </a: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Comic Sans MS"/>
              </a:rPr>
              <a:t>Henry Ford (1863-1947).</a:t>
            </a:r>
            <a:endParaRPr b="0" lang="fr-FR" sz="2800" spc="-1" strike="noStrike">
              <a:solidFill>
                <a:srgbClr val="000000"/>
              </a:solidFill>
              <a:latin typeface="Arial"/>
            </a:endParaRPr>
          </a:p>
        </p:txBody>
      </p:sp>
      <p:pic>
        <p:nvPicPr>
          <p:cNvPr id="407" name="Picture 10" descr="Henry Ford : l'homme de la Ford T page 2"/>
          <p:cNvPicPr/>
          <p:nvPr/>
        </p:nvPicPr>
        <p:blipFill>
          <a:blip r:embed="rId1"/>
          <a:stretch/>
        </p:blipFill>
        <p:spPr>
          <a:xfrm>
            <a:off x="450360" y="804240"/>
            <a:ext cx="1717560" cy="2621880"/>
          </a:xfrm>
          <a:prstGeom prst="rect">
            <a:avLst/>
          </a:prstGeom>
          <a:ln w="0">
            <a:noFill/>
          </a:ln>
        </p:spPr>
      </p:pic>
    </p:spTree>
  </p:cSld>
  <mc:AlternateContent>
    <mc:Choice Requires="p14">
      <p:transition spd="med" p14:dur="700">
        <p:fade/>
      </p:transition>
    </mc:Choice>
    <mc:Fallback>
      <p:transition spd="med">
        <p:fade/>
      </p:transition>
    </mc:Fallback>
  </mc:AlternateContent>
  <p:timing>
    <p:tnLst>
      <p:par>
        <p:cTn id="767" dur="indefinite" restart="never" nodeType="tmRoot">
          <p:childTnLst>
            <p:seq>
              <p:cTn id="768" dur="indefinite" nodeType="mainSeq">
                <p:childTnLst>
                  <p:par>
                    <p:cTn id="769" fill="hold">
                      <p:stCondLst>
                        <p:cond delay="indefinite"/>
                      </p:stCondLst>
                      <p:childTnLst>
                        <p:par>
                          <p:cTn id="770" fill="hold">
                            <p:stCondLst>
                              <p:cond delay="0"/>
                            </p:stCondLst>
                            <p:childTnLst>
                              <p:par>
                                <p:cTn id="771" nodeType="clickEffect" fill="hold" presetClass="entr" presetID="1">
                                  <p:stCondLst>
                                    <p:cond delay="0"/>
                                  </p:stCondLst>
                                  <p:childTnLst>
                                    <p:set>
                                      <p:cBhvr>
                                        <p:cTn id="772" dur="1" fill="hold">
                                          <p:stCondLst>
                                            <p:cond delay="0"/>
                                          </p:stCondLst>
                                        </p:cTn>
                                        <p:tgtEl>
                                          <p:spTgt spid="407"/>
                                        </p:tgtEl>
                                        <p:attrNameLst>
                                          <p:attrName>style.visibility</p:attrName>
                                        </p:attrNameLst>
                                      </p:cBhvr>
                                      <p:to>
                                        <p:strVal val="visible"/>
                                      </p:to>
                                    </p:set>
                                  </p:childTnLst>
                                </p:cTn>
                              </p:par>
                              <p:par>
                                <p:cTn id="773" nodeType="withEffect" fill="hold" presetClass="entr" presetID="1">
                                  <p:stCondLst>
                                    <p:cond delay="0"/>
                                  </p:stCondLst>
                                  <p:childTnLst>
                                    <p:set>
                                      <p:cBhvr>
                                        <p:cTn id="774"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ZoneTexte 6"/>
          <p:cNvSpPr/>
          <p:nvPr/>
        </p:nvSpPr>
        <p:spPr>
          <a:xfrm>
            <a:off x="0" y="235800"/>
            <a:ext cx="9905760" cy="15526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4800" spc="-1" strike="noStrike">
                <a:solidFill>
                  <a:srgbClr val="0070c0"/>
                </a:solidFill>
                <a:latin typeface="Script MT Bold"/>
              </a:rPr>
              <a:t>-7- Création monétaire et économie réelle.</a:t>
            </a:r>
            <a:endParaRPr b="0" lang="fr-FR" sz="4800" spc="-1" strike="noStrike">
              <a:solidFill>
                <a:srgbClr val="000000"/>
              </a:solidFill>
              <a:latin typeface="Arial"/>
            </a:endParaRPr>
          </a:p>
        </p:txBody>
      </p:sp>
      <p:sp>
        <p:nvSpPr>
          <p:cNvPr id="409"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pic>
        <p:nvPicPr>
          <p:cNvPr id="410" name="Picture 4" descr="VTC en colère : l'ubérisation c'est la paupérisation! - ROUGE CERISE"/>
          <p:cNvPicPr/>
          <p:nvPr/>
        </p:nvPicPr>
        <p:blipFill>
          <a:blip r:embed="rId1"/>
          <a:stretch/>
        </p:blipFill>
        <p:spPr>
          <a:xfrm>
            <a:off x="1556640" y="1197720"/>
            <a:ext cx="6746400" cy="53942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ZoneTexte 1"/>
          <p:cNvSpPr/>
          <p:nvPr/>
        </p:nvSpPr>
        <p:spPr>
          <a:xfrm>
            <a:off x="412920" y="671760"/>
            <a:ext cx="8799480" cy="19796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La création monétaire est l’opération par laquelle on augmente la quantité de monnaie dans une entité. Par exemple une nation, un regroupement de nations. (La France, l’Europe)</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12" name="ZoneTexte 3"/>
          <p:cNvSpPr/>
          <p:nvPr/>
        </p:nvSpPr>
        <p:spPr>
          <a:xfrm>
            <a:off x="486720" y="2711880"/>
            <a:ext cx="8799480" cy="882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Il existe 3 façons de procéder à de la création de monnaie.</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13" name="ZoneTexte 4"/>
          <p:cNvSpPr/>
          <p:nvPr/>
        </p:nvSpPr>
        <p:spPr>
          <a:xfrm>
            <a:off x="477000" y="3193920"/>
            <a:ext cx="9193320" cy="124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-1- L’état crée de la monnaie. (Appelé péjorativement la planche à billets)</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14" name="ZoneTexte 5"/>
          <p:cNvSpPr/>
          <p:nvPr/>
        </p:nvSpPr>
        <p:spPr>
          <a:xfrm>
            <a:off x="481680" y="3641040"/>
            <a:ext cx="8799480" cy="1613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-2- Une balance commerciale excédentaire. (ce n’est pas une véritable création monétaire, car c’est au dépend d’un tiers, rien n’est créé.)</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15" name="ZoneTexte 6"/>
          <p:cNvSpPr/>
          <p:nvPr/>
        </p:nvSpPr>
        <p:spPr>
          <a:xfrm>
            <a:off x="506520" y="4334400"/>
            <a:ext cx="8799480" cy="124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-3- Le crédit, le prêt, mais ce n’est pas une vraie création de monnaie car lors du remboursement l’argent est détruit.</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16" name="ZoneTexte 7"/>
          <p:cNvSpPr/>
          <p:nvPr/>
        </p:nvSpPr>
        <p:spPr>
          <a:xfrm>
            <a:off x="457200" y="5150520"/>
            <a:ext cx="8977320" cy="1613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En France (depuis 1973) et maintenant en Europe avec l’article 123 du traité Européen, </a:t>
            </a:r>
            <a:r>
              <a:rPr b="0" lang="fr-FR" sz="2400" spc="-1" strike="noStrike">
                <a:solidFill>
                  <a:srgbClr val="ff0000"/>
                </a:solidFill>
                <a:latin typeface="Script MT Bold"/>
              </a:rPr>
              <a:t>la seule possibilité de « création monétaire » est le crédit !</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17" name="ZoneTexte 8"/>
          <p:cNvSpPr/>
          <p:nvPr/>
        </p:nvSpPr>
        <p:spPr>
          <a:xfrm>
            <a:off x="452160" y="1891080"/>
            <a:ext cx="8799480" cy="124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La quantité de monnaie en circulation doit correspondre au niveau de l’activité</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18" name="ZoneTexte 11"/>
          <p:cNvSpPr/>
          <p:nvPr/>
        </p:nvSpPr>
        <p:spPr>
          <a:xfrm>
            <a:off x="352440" y="0"/>
            <a:ext cx="8467200" cy="11869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70c0"/>
                </a:solidFill>
                <a:latin typeface="Script MT Bold"/>
              </a:rPr>
              <a:t>-7- Création monétaire et économie réelle.</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775" dur="indefinite" restart="never" nodeType="tmRoot">
          <p:childTnLst>
            <p:seq>
              <p:cTn id="776" dur="indefinite" nodeType="mainSeq">
                <p:childTnLst>
                  <p:par>
                    <p:cTn id="777" fill="hold">
                      <p:stCondLst>
                        <p:cond delay="indefinite"/>
                      </p:stCondLst>
                      <p:childTnLst>
                        <p:par>
                          <p:cTn id="778" fill="hold">
                            <p:stCondLst>
                              <p:cond delay="0"/>
                            </p:stCondLst>
                            <p:childTnLst>
                              <p:par>
                                <p:cTn id="779" nodeType="clickEffect" fill="hold" presetClass="entr" presetID="1">
                                  <p:stCondLst>
                                    <p:cond delay="0"/>
                                  </p:stCondLst>
                                  <p:childTnLst>
                                    <p:set>
                                      <p:cBhvr>
                                        <p:cTn id="780" dur="1" fill="hold">
                                          <p:stCondLst>
                                            <p:cond delay="0"/>
                                          </p:stCondLst>
                                        </p:cTn>
                                        <p:tgtEl>
                                          <p:spTgt spid="411"/>
                                        </p:tgtEl>
                                        <p:attrNameLst>
                                          <p:attrName>style.visibility</p:attrName>
                                        </p:attrNameLst>
                                      </p:cBhvr>
                                      <p:to>
                                        <p:strVal val="visible"/>
                                      </p:to>
                                    </p:set>
                                  </p:childTnLst>
                                </p:cTn>
                              </p:par>
                            </p:childTnLst>
                          </p:cTn>
                        </p:par>
                      </p:childTnLst>
                    </p:cTn>
                  </p:par>
                  <p:par>
                    <p:cTn id="781" fill="hold">
                      <p:stCondLst>
                        <p:cond delay="indefinite"/>
                      </p:stCondLst>
                      <p:childTnLst>
                        <p:par>
                          <p:cTn id="782" fill="hold">
                            <p:stCondLst>
                              <p:cond delay="0"/>
                            </p:stCondLst>
                            <p:childTnLst>
                              <p:par>
                                <p:cTn id="783" nodeType="clickEffect" fill="hold" presetClass="entr" presetID="1">
                                  <p:stCondLst>
                                    <p:cond delay="0"/>
                                  </p:stCondLst>
                                  <p:childTnLst>
                                    <p:set>
                                      <p:cBhvr>
                                        <p:cTn id="784" dur="1" fill="hold">
                                          <p:stCondLst>
                                            <p:cond delay="0"/>
                                          </p:stCondLst>
                                        </p:cTn>
                                        <p:tgtEl>
                                          <p:spTgt spid="417"/>
                                        </p:tgtEl>
                                        <p:attrNameLst>
                                          <p:attrName>style.visibility</p:attrName>
                                        </p:attrNameLst>
                                      </p:cBhvr>
                                      <p:to>
                                        <p:strVal val="visible"/>
                                      </p:to>
                                    </p:set>
                                  </p:childTnLst>
                                </p:cTn>
                              </p:par>
                            </p:childTnLst>
                          </p:cTn>
                        </p:par>
                      </p:childTnLst>
                    </p:cTn>
                  </p:par>
                  <p:par>
                    <p:cTn id="785" fill="hold">
                      <p:stCondLst>
                        <p:cond delay="indefinite"/>
                      </p:stCondLst>
                      <p:childTnLst>
                        <p:par>
                          <p:cTn id="786" fill="hold">
                            <p:stCondLst>
                              <p:cond delay="0"/>
                            </p:stCondLst>
                            <p:childTnLst>
                              <p:par>
                                <p:cTn id="787" nodeType="clickEffect" fill="hold" presetClass="entr" presetID="1">
                                  <p:stCondLst>
                                    <p:cond delay="0"/>
                                  </p:stCondLst>
                                  <p:childTnLst>
                                    <p:set>
                                      <p:cBhvr>
                                        <p:cTn id="788" dur="1" fill="hold">
                                          <p:stCondLst>
                                            <p:cond delay="0"/>
                                          </p:stCondLst>
                                        </p:cTn>
                                        <p:tgtEl>
                                          <p:spTgt spid="412"/>
                                        </p:tgtEl>
                                        <p:attrNameLst>
                                          <p:attrName>style.visibility</p:attrName>
                                        </p:attrNameLst>
                                      </p:cBhvr>
                                      <p:to>
                                        <p:strVal val="visible"/>
                                      </p:to>
                                    </p:set>
                                  </p:childTnLst>
                                </p:cTn>
                              </p:par>
                            </p:childTnLst>
                          </p:cTn>
                        </p:par>
                      </p:childTnLst>
                    </p:cTn>
                  </p:par>
                  <p:par>
                    <p:cTn id="789" fill="hold">
                      <p:stCondLst>
                        <p:cond delay="indefinite"/>
                      </p:stCondLst>
                      <p:childTnLst>
                        <p:par>
                          <p:cTn id="790" fill="hold">
                            <p:stCondLst>
                              <p:cond delay="0"/>
                            </p:stCondLst>
                            <p:childTnLst>
                              <p:par>
                                <p:cTn id="791" nodeType="clickEffect" fill="hold" presetClass="entr" presetID="1">
                                  <p:stCondLst>
                                    <p:cond delay="0"/>
                                  </p:stCondLst>
                                  <p:childTnLst>
                                    <p:set>
                                      <p:cBhvr>
                                        <p:cTn id="792" dur="1" fill="hold">
                                          <p:stCondLst>
                                            <p:cond delay="0"/>
                                          </p:stCondLst>
                                        </p:cTn>
                                        <p:tgtEl>
                                          <p:spTgt spid="413"/>
                                        </p:tgtEl>
                                        <p:attrNameLst>
                                          <p:attrName>style.visibility</p:attrName>
                                        </p:attrNameLst>
                                      </p:cBhvr>
                                      <p:to>
                                        <p:strVal val="visible"/>
                                      </p:to>
                                    </p:set>
                                  </p:childTnLst>
                                </p:cTn>
                              </p:par>
                            </p:childTnLst>
                          </p:cTn>
                        </p:par>
                      </p:childTnLst>
                    </p:cTn>
                  </p:par>
                  <p:par>
                    <p:cTn id="793" fill="hold">
                      <p:stCondLst>
                        <p:cond delay="indefinite"/>
                      </p:stCondLst>
                      <p:childTnLst>
                        <p:par>
                          <p:cTn id="794" fill="hold">
                            <p:stCondLst>
                              <p:cond delay="0"/>
                            </p:stCondLst>
                            <p:childTnLst>
                              <p:par>
                                <p:cTn id="795" nodeType="clickEffect" fill="hold" presetClass="entr" presetID="1">
                                  <p:stCondLst>
                                    <p:cond delay="0"/>
                                  </p:stCondLst>
                                  <p:childTnLst>
                                    <p:set>
                                      <p:cBhvr>
                                        <p:cTn id="796" dur="1" fill="hold">
                                          <p:stCondLst>
                                            <p:cond delay="0"/>
                                          </p:stCondLst>
                                        </p:cTn>
                                        <p:tgtEl>
                                          <p:spTgt spid="414"/>
                                        </p:tgtEl>
                                        <p:attrNameLst>
                                          <p:attrName>style.visibility</p:attrName>
                                        </p:attrNameLst>
                                      </p:cBhvr>
                                      <p:to>
                                        <p:strVal val="visible"/>
                                      </p:to>
                                    </p:set>
                                  </p:childTnLst>
                                </p:cTn>
                              </p:par>
                            </p:childTnLst>
                          </p:cTn>
                        </p:par>
                      </p:childTnLst>
                    </p:cTn>
                  </p:par>
                  <p:par>
                    <p:cTn id="797" fill="hold">
                      <p:stCondLst>
                        <p:cond delay="indefinite"/>
                      </p:stCondLst>
                      <p:childTnLst>
                        <p:par>
                          <p:cTn id="798" fill="hold">
                            <p:stCondLst>
                              <p:cond delay="0"/>
                            </p:stCondLst>
                            <p:childTnLst>
                              <p:par>
                                <p:cTn id="799" nodeType="clickEffect" fill="hold" presetClass="entr" presetID="1">
                                  <p:stCondLst>
                                    <p:cond delay="0"/>
                                  </p:stCondLst>
                                  <p:childTnLst>
                                    <p:set>
                                      <p:cBhvr>
                                        <p:cTn id="800" dur="1" fill="hold">
                                          <p:stCondLst>
                                            <p:cond delay="0"/>
                                          </p:stCondLst>
                                        </p:cTn>
                                        <p:tgtEl>
                                          <p:spTgt spid="415"/>
                                        </p:tgtEl>
                                        <p:attrNameLst>
                                          <p:attrName>style.visibility</p:attrName>
                                        </p:attrNameLst>
                                      </p:cBhvr>
                                      <p:to>
                                        <p:strVal val="visible"/>
                                      </p:to>
                                    </p:set>
                                  </p:childTnLst>
                                </p:cTn>
                              </p:par>
                            </p:childTnLst>
                          </p:cTn>
                        </p:par>
                      </p:childTnLst>
                    </p:cTn>
                  </p:par>
                  <p:par>
                    <p:cTn id="801" fill="hold">
                      <p:stCondLst>
                        <p:cond delay="indefinite"/>
                      </p:stCondLst>
                      <p:childTnLst>
                        <p:par>
                          <p:cTn id="802" fill="hold">
                            <p:stCondLst>
                              <p:cond delay="0"/>
                            </p:stCondLst>
                            <p:childTnLst>
                              <p:par>
                                <p:cTn id="803" nodeType="clickEffect" fill="hold" presetClass="entr" presetID="1">
                                  <p:stCondLst>
                                    <p:cond delay="0"/>
                                  </p:stCondLst>
                                  <p:childTnLst>
                                    <p:set>
                                      <p:cBhvr>
                                        <p:cTn id="804"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ZoneTexte 1"/>
          <p:cNvSpPr/>
          <p:nvPr/>
        </p:nvSpPr>
        <p:spPr>
          <a:xfrm>
            <a:off x="437400" y="835200"/>
            <a:ext cx="927900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Aujourd’hui la quantité de monnaie en circulation dans l’économie réelle vient presque exclusivement du crédit. (à peu près 95%)</a:t>
            </a:r>
            <a:endParaRPr b="0" lang="fr-FR" sz="2800" spc="-1" strike="noStrike">
              <a:solidFill>
                <a:srgbClr val="000000"/>
              </a:solidFill>
              <a:latin typeface="Arial"/>
            </a:endParaRPr>
          </a:p>
        </p:txBody>
      </p:sp>
      <p:sp>
        <p:nvSpPr>
          <p:cNvPr id="420" name="ZoneTexte 2"/>
          <p:cNvSpPr/>
          <p:nvPr/>
        </p:nvSpPr>
        <p:spPr>
          <a:xfrm>
            <a:off x="350640" y="3193920"/>
            <a:ext cx="927900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ff0000"/>
                </a:solidFill>
                <a:latin typeface="Script MT Bold"/>
              </a:rPr>
              <a:t>Ce qui signifie que l’économie réelle doit « payer » à des personnes privées (Intérêts) l’existence de l’outil monnaie !!!</a:t>
            </a:r>
            <a:endParaRPr b="0" lang="fr-FR" sz="2800" spc="-1" strike="noStrike">
              <a:solidFill>
                <a:srgbClr val="000000"/>
              </a:solidFill>
              <a:latin typeface="Arial"/>
            </a:endParaRPr>
          </a:p>
        </p:txBody>
      </p:sp>
      <p:pic>
        <p:nvPicPr>
          <p:cNvPr id="421" name="Picture 14" descr=""/>
          <p:cNvPicPr/>
          <p:nvPr/>
        </p:nvPicPr>
        <p:blipFill>
          <a:blip r:embed="rId1"/>
          <a:stretch/>
        </p:blipFill>
        <p:spPr>
          <a:xfrm>
            <a:off x="3279240" y="4045680"/>
            <a:ext cx="2517480" cy="2517480"/>
          </a:xfrm>
          <a:prstGeom prst="rect">
            <a:avLst/>
          </a:prstGeom>
          <a:ln w="9525">
            <a:noFill/>
          </a:ln>
        </p:spPr>
      </p:pic>
      <p:sp>
        <p:nvSpPr>
          <p:cNvPr id="422" name="ZoneTexte 4"/>
          <p:cNvSpPr/>
          <p:nvPr/>
        </p:nvSpPr>
        <p:spPr>
          <a:xfrm>
            <a:off x="419760" y="2180520"/>
            <a:ext cx="927900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En d’autres termes, </a:t>
            </a:r>
            <a:r>
              <a:rPr b="0" lang="fr-FR" sz="2800" spc="-1" strike="noStrike">
                <a:solidFill>
                  <a:srgbClr val="ff0000"/>
                </a:solidFill>
                <a:latin typeface="Script MT Bold"/>
              </a:rPr>
              <a:t>si tous les prêts étaient remboursés il n’y aurait pratiquement plus d’argent en circulation !!!</a:t>
            </a:r>
            <a:r>
              <a:rPr b="0" lang="fr-FR" sz="2800" spc="-1" strike="noStrike">
                <a:solidFill>
                  <a:schemeClr val="dk1"/>
                </a:solidFill>
                <a:latin typeface="Script MT Bold"/>
              </a:rPr>
              <a:t> </a:t>
            </a:r>
            <a:endParaRPr b="0" lang="fr-FR" sz="2800" spc="-1" strike="noStrike">
              <a:solidFill>
                <a:srgbClr val="000000"/>
              </a:solidFill>
              <a:latin typeface="Arial"/>
            </a:endParaRPr>
          </a:p>
        </p:txBody>
      </p:sp>
      <p:sp>
        <p:nvSpPr>
          <p:cNvPr id="423" name="ZoneTexte 6"/>
          <p:cNvSpPr/>
          <p:nvPr/>
        </p:nvSpPr>
        <p:spPr>
          <a:xfrm>
            <a:off x="352440" y="188280"/>
            <a:ext cx="8467200" cy="11869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70c0"/>
                </a:solidFill>
                <a:latin typeface="Script MT Bold"/>
              </a:rPr>
              <a:t>-7- Création monétaire et économie réelle.</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805" dur="indefinite" restart="never" nodeType="tmRoot">
          <p:childTnLst>
            <p:seq>
              <p:cTn id="806" dur="indefinite" nodeType="mainSeq">
                <p:childTnLst>
                  <p:par>
                    <p:cTn id="807" fill="hold">
                      <p:stCondLst>
                        <p:cond delay="indefinite"/>
                      </p:stCondLst>
                      <p:childTnLst>
                        <p:par>
                          <p:cTn id="808" fill="hold">
                            <p:stCondLst>
                              <p:cond delay="0"/>
                            </p:stCondLst>
                            <p:childTnLst>
                              <p:par>
                                <p:cTn id="809" nodeType="clickEffect" fill="hold" presetClass="entr" presetID="1">
                                  <p:stCondLst>
                                    <p:cond delay="0"/>
                                  </p:stCondLst>
                                  <p:childTnLst>
                                    <p:set>
                                      <p:cBhvr>
                                        <p:cTn id="810" dur="1" fill="hold">
                                          <p:stCondLst>
                                            <p:cond delay="0"/>
                                          </p:stCondLst>
                                        </p:cTn>
                                        <p:tgtEl>
                                          <p:spTgt spid="422"/>
                                        </p:tgtEl>
                                        <p:attrNameLst>
                                          <p:attrName>style.visibility</p:attrName>
                                        </p:attrNameLst>
                                      </p:cBhvr>
                                      <p:to>
                                        <p:strVal val="visible"/>
                                      </p:to>
                                    </p:set>
                                  </p:childTnLst>
                                </p:cTn>
                              </p:par>
                            </p:childTnLst>
                          </p:cTn>
                        </p:par>
                      </p:childTnLst>
                    </p:cTn>
                  </p:par>
                  <p:par>
                    <p:cTn id="811" fill="hold">
                      <p:stCondLst>
                        <p:cond delay="indefinite"/>
                      </p:stCondLst>
                      <p:childTnLst>
                        <p:par>
                          <p:cTn id="812" fill="hold">
                            <p:stCondLst>
                              <p:cond delay="0"/>
                            </p:stCondLst>
                            <p:childTnLst>
                              <p:par>
                                <p:cTn id="813" nodeType="clickEffect" fill="hold" presetClass="entr" presetID="1">
                                  <p:stCondLst>
                                    <p:cond delay="0"/>
                                  </p:stCondLst>
                                  <p:childTnLst>
                                    <p:set>
                                      <p:cBhvr>
                                        <p:cTn id="814" dur="1" fill="hold">
                                          <p:stCondLst>
                                            <p:cond delay="0"/>
                                          </p:stCondLst>
                                        </p:cTn>
                                        <p:tgtEl>
                                          <p:spTgt spid="420"/>
                                        </p:tgtEl>
                                        <p:attrNameLst>
                                          <p:attrName>style.visibility</p:attrName>
                                        </p:attrNameLst>
                                      </p:cBhvr>
                                      <p:to>
                                        <p:strVal val="visible"/>
                                      </p:to>
                                    </p:set>
                                  </p:childTnLst>
                                </p:cTn>
                              </p:par>
                            </p:childTnLst>
                          </p:cTn>
                        </p:par>
                        <p:par>
                          <p:cTn id="815" fill="hold">
                            <p:stCondLst>
                              <p:cond delay="0"/>
                            </p:stCondLst>
                            <p:childTnLst>
                              <p:par>
                                <p:cTn id="816" nodeType="afterEffect" fill="hold" presetClass="entr" presetID="1">
                                  <p:stCondLst>
                                    <p:cond delay="0"/>
                                  </p:stCondLst>
                                  <p:childTnLst>
                                    <p:set>
                                      <p:cBhvr>
                                        <p:cTn id="817" dur="1" fill="hold">
                                          <p:stCondLst>
                                            <p:cond delay="0"/>
                                          </p:stCondLst>
                                        </p:cTn>
                                        <p:tgtEl>
                                          <p:spTgt spid="4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Organigramme : Processus 2"/>
          <p:cNvSpPr/>
          <p:nvPr/>
        </p:nvSpPr>
        <p:spPr>
          <a:xfrm>
            <a:off x="2861280" y="3647880"/>
            <a:ext cx="3214800" cy="1317240"/>
          </a:xfrm>
          <a:prstGeom prst="flowChartProcess">
            <a:avLst/>
          </a:prstGeom>
          <a:solidFill>
            <a:srgbClr val="72c23c"/>
          </a:solidFill>
          <a:ln>
            <a:solidFill>
              <a:srgbClr val="548f2c"/>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25" name="ZoneTexte 4"/>
          <p:cNvSpPr/>
          <p:nvPr/>
        </p:nvSpPr>
        <p:spPr>
          <a:xfrm>
            <a:off x="592200" y="1345320"/>
            <a:ext cx="8915400" cy="124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Le rectangle vert représente la quantité de monnaie dans une entité, par exemple une nation.</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26" name="ZoneTexte 5"/>
          <p:cNvSpPr/>
          <p:nvPr/>
        </p:nvSpPr>
        <p:spPr>
          <a:xfrm>
            <a:off x="383400" y="2176200"/>
            <a:ext cx="9119160" cy="1613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S’il y a création de monnaie par l’état (1) ou par une balance commerciale excédentaire (2), la quantité de monnaie augmente effectivement.</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27" name="ZoneTexte 6"/>
          <p:cNvSpPr/>
          <p:nvPr/>
        </p:nvSpPr>
        <p:spPr>
          <a:xfrm>
            <a:off x="352440" y="188280"/>
            <a:ext cx="8467200" cy="11869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70c0"/>
                </a:solidFill>
                <a:latin typeface="Script MT Bold"/>
              </a:rPr>
              <a:t>-7- Création monétaire et économie réelle.</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818" dur="indefinite" restart="never" nodeType="tmRoot">
          <p:childTnLst>
            <p:seq>
              <p:cTn id="819" dur="indefinite" nodeType="mainSeq">
                <p:childTnLst>
                  <p:par>
                    <p:cTn id="820" fill="hold">
                      <p:stCondLst>
                        <p:cond delay="indefinite"/>
                      </p:stCondLst>
                      <p:childTnLst>
                        <p:par>
                          <p:cTn id="821" fill="hold">
                            <p:stCondLst>
                              <p:cond delay="0"/>
                            </p:stCondLst>
                            <p:childTnLst>
                              <p:par>
                                <p:cTn id="822" nodeType="clickEffect" fill="hold" presetClass="entr" presetID="1">
                                  <p:stCondLst>
                                    <p:cond delay="0"/>
                                  </p:stCondLst>
                                  <p:childTnLst>
                                    <p:set>
                                      <p:cBhvr>
                                        <p:cTn id="823" dur="1" fill="hold">
                                          <p:stCondLst>
                                            <p:cond delay="0"/>
                                          </p:stCondLst>
                                        </p:cTn>
                                        <p:tgtEl>
                                          <p:spTgt spid="425"/>
                                        </p:tgtEl>
                                        <p:attrNameLst>
                                          <p:attrName>style.visibility</p:attrName>
                                        </p:attrNameLst>
                                      </p:cBhvr>
                                      <p:to>
                                        <p:strVal val="visible"/>
                                      </p:to>
                                    </p:set>
                                  </p:childTnLst>
                                </p:cTn>
                              </p:par>
                            </p:childTnLst>
                          </p:cTn>
                        </p:par>
                      </p:childTnLst>
                    </p:cTn>
                  </p:par>
                  <p:par>
                    <p:cTn id="824" fill="hold">
                      <p:stCondLst>
                        <p:cond delay="indefinite"/>
                      </p:stCondLst>
                      <p:childTnLst>
                        <p:par>
                          <p:cTn id="825" fill="hold">
                            <p:stCondLst>
                              <p:cond delay="0"/>
                            </p:stCondLst>
                            <p:childTnLst>
                              <p:par>
                                <p:cTn id="826" nodeType="clickEffect" fill="hold" presetClass="entr" presetID="1">
                                  <p:stCondLst>
                                    <p:cond delay="0"/>
                                  </p:stCondLst>
                                  <p:childTnLst>
                                    <p:set>
                                      <p:cBhvr>
                                        <p:cTn id="827" dur="1" fill="hold">
                                          <p:stCondLst>
                                            <p:cond delay="0"/>
                                          </p:stCondLst>
                                        </p:cTn>
                                        <p:tgtEl>
                                          <p:spTgt spid="426"/>
                                        </p:tgtEl>
                                        <p:attrNameLst>
                                          <p:attrName>style.visibility</p:attrName>
                                        </p:attrNameLst>
                                      </p:cBhvr>
                                      <p:to>
                                        <p:strVal val="visible"/>
                                      </p:to>
                                    </p:set>
                                  </p:childTnLst>
                                </p:cTn>
                              </p:par>
                            </p:childTnLst>
                          </p:cTn>
                        </p:par>
                      </p:childTnLst>
                    </p:cTn>
                  </p:par>
                  <p:par>
                    <p:cTn id="828" fill="hold">
                      <p:stCondLst>
                        <p:cond delay="indefinite"/>
                      </p:stCondLst>
                      <p:childTnLst>
                        <p:par>
                          <p:cTn id="829" fill="hold">
                            <p:stCondLst>
                              <p:cond delay="0"/>
                            </p:stCondLst>
                            <p:childTnLst>
                              <p:par>
                                <p:cTn id="830" nodeType="clickEffect" fill="hold" presetClass="emph" presetID="6">
                                  <p:stCondLst>
                                    <p:cond delay="0"/>
                                  </p:stCondLst>
                                  <p:childTnLst>
                                    <p:animScale>
                                      <p:cBhvr>
                                        <p:cTn id="831" dur="2000" fill="hold"/>
                                        <p:tgtEl>
                                          <p:spTgt spid="424"/>
                                        </p:tgtEl>
                                      </p:cBhvr>
                                      <p:by x="15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Organigramme : Processus 2"/>
          <p:cNvSpPr/>
          <p:nvPr/>
        </p:nvSpPr>
        <p:spPr>
          <a:xfrm>
            <a:off x="983160" y="2408760"/>
            <a:ext cx="3214800" cy="1317240"/>
          </a:xfrm>
          <a:prstGeom prst="flowChartProcess">
            <a:avLst/>
          </a:prstGeom>
          <a:solidFill>
            <a:srgbClr val="72c23c"/>
          </a:solidFill>
          <a:ln>
            <a:solidFill>
              <a:srgbClr val="548f2c"/>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29" name="ZoneTexte 5"/>
          <p:cNvSpPr/>
          <p:nvPr/>
        </p:nvSpPr>
        <p:spPr>
          <a:xfrm>
            <a:off x="393120" y="1310760"/>
            <a:ext cx="9119160" cy="124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Lors de l’octroi de prêts, </a:t>
            </a:r>
            <a:r>
              <a:rPr b="0" lang="fr-FR" sz="2400" spc="-1" strike="noStrike">
                <a:solidFill>
                  <a:srgbClr val="ff0000"/>
                </a:solidFill>
                <a:latin typeface="Script MT Bold"/>
              </a:rPr>
              <a:t>de l’argent est créé par les banques privées </a:t>
            </a:r>
            <a:r>
              <a:rPr b="0" lang="fr-FR" sz="2400" spc="-1" strike="noStrike">
                <a:solidFill>
                  <a:schemeClr val="dk1"/>
                </a:solidFill>
                <a:latin typeface="Script MT Bold"/>
              </a:rPr>
              <a:t>et vient s’ajouter à la masse monétaire.</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30" name="Organigramme : Processus 6"/>
          <p:cNvSpPr/>
          <p:nvPr/>
        </p:nvSpPr>
        <p:spPr>
          <a:xfrm>
            <a:off x="4203360" y="2404080"/>
            <a:ext cx="270000" cy="1317240"/>
          </a:xfrm>
          <a:prstGeom prst="flowChartProcess">
            <a:avLst/>
          </a:prstGeom>
          <a:solidFill>
            <a:srgbClr val="72c23c"/>
          </a:solidFill>
          <a:ln>
            <a:solidFill>
              <a:srgbClr val="548f2c"/>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31" name="Organigramme : Processus 7"/>
          <p:cNvSpPr/>
          <p:nvPr/>
        </p:nvSpPr>
        <p:spPr>
          <a:xfrm>
            <a:off x="4473720" y="2408760"/>
            <a:ext cx="270000" cy="1317240"/>
          </a:xfrm>
          <a:prstGeom prst="flowChartProcess">
            <a:avLst/>
          </a:prstGeom>
          <a:solidFill>
            <a:srgbClr val="72c23c"/>
          </a:solidFill>
          <a:ln>
            <a:solidFill>
              <a:srgbClr val="548f2c"/>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32" name="Organigramme : Processus 8"/>
          <p:cNvSpPr/>
          <p:nvPr/>
        </p:nvSpPr>
        <p:spPr>
          <a:xfrm>
            <a:off x="4749120" y="2408760"/>
            <a:ext cx="270000" cy="1317240"/>
          </a:xfrm>
          <a:prstGeom prst="flowChartProcess">
            <a:avLst/>
          </a:prstGeom>
          <a:solidFill>
            <a:srgbClr val="72c23c"/>
          </a:solidFill>
          <a:ln>
            <a:solidFill>
              <a:srgbClr val="548f2c"/>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33" name="Organigramme : Processus 9"/>
          <p:cNvSpPr/>
          <p:nvPr/>
        </p:nvSpPr>
        <p:spPr>
          <a:xfrm>
            <a:off x="5014440" y="2408760"/>
            <a:ext cx="270000" cy="1317240"/>
          </a:xfrm>
          <a:prstGeom prst="flowChartProcess">
            <a:avLst/>
          </a:prstGeom>
          <a:solidFill>
            <a:srgbClr val="72c23c"/>
          </a:solidFill>
          <a:ln>
            <a:solidFill>
              <a:srgbClr val="548f2c"/>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34" name="ZoneTexte 10"/>
          <p:cNvSpPr/>
          <p:nvPr/>
        </p:nvSpPr>
        <p:spPr>
          <a:xfrm>
            <a:off x="407880" y="4029480"/>
            <a:ext cx="9119160" cy="882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Mais lors du remboursement des prêts </a:t>
            </a:r>
            <a:r>
              <a:rPr b="0" lang="fr-FR" sz="2400" spc="-1" strike="noStrike">
                <a:solidFill>
                  <a:srgbClr val="ff0000"/>
                </a:solidFill>
                <a:latin typeface="Script MT Bold"/>
              </a:rPr>
              <a:t>l’argent est détruit</a:t>
            </a:r>
            <a:r>
              <a:rPr b="0" lang="fr-FR" sz="2400" spc="-1" strike="noStrike">
                <a:solidFill>
                  <a:schemeClr val="dk1"/>
                </a:solidFill>
                <a:latin typeface="Script MT Bold"/>
              </a:rPr>
              <a:t>.</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35" name="ZoneTexte 11"/>
          <p:cNvSpPr/>
          <p:nvPr/>
        </p:nvSpPr>
        <p:spPr>
          <a:xfrm>
            <a:off x="5589720" y="2687400"/>
            <a:ext cx="339660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Il y a création monétaire.</a:t>
            </a:r>
            <a:endParaRPr b="0" lang="fr-FR" sz="2400" spc="-1" strike="noStrike">
              <a:solidFill>
                <a:srgbClr val="000000"/>
              </a:solidFill>
              <a:latin typeface="Arial"/>
            </a:endParaRPr>
          </a:p>
        </p:txBody>
      </p:sp>
      <p:sp>
        <p:nvSpPr>
          <p:cNvPr id="436" name="ZoneTexte 12"/>
          <p:cNvSpPr/>
          <p:nvPr/>
        </p:nvSpPr>
        <p:spPr>
          <a:xfrm>
            <a:off x="388440" y="4634280"/>
            <a:ext cx="93502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Et la création monétaire est effacée, on se retrouve au même niveau qu’au début.</a:t>
            </a:r>
            <a:endParaRPr b="0" lang="fr-FR" sz="2400" spc="-1" strike="noStrike">
              <a:solidFill>
                <a:srgbClr val="000000"/>
              </a:solidFill>
              <a:latin typeface="Arial"/>
            </a:endParaRPr>
          </a:p>
        </p:txBody>
      </p:sp>
      <p:sp>
        <p:nvSpPr>
          <p:cNvPr id="437" name="ZoneTexte 13"/>
          <p:cNvSpPr/>
          <p:nvPr/>
        </p:nvSpPr>
        <p:spPr>
          <a:xfrm>
            <a:off x="422640" y="5445360"/>
            <a:ext cx="935028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rgbClr val="ff0000"/>
                </a:solidFill>
                <a:latin typeface="Script MT Bold"/>
              </a:rPr>
              <a:t>La création monétaire par le prêt n’est donc pas une vraie création monétaire.</a:t>
            </a:r>
            <a:endParaRPr b="0" lang="fr-FR" sz="2400" spc="-1" strike="noStrike">
              <a:solidFill>
                <a:srgbClr val="000000"/>
              </a:solidFill>
              <a:latin typeface="Arial"/>
            </a:endParaRPr>
          </a:p>
          <a:p>
            <a:pPr defTabSz="914400">
              <a:lnSpc>
                <a:spcPct val="100000"/>
              </a:lnSpc>
            </a:pPr>
            <a:r>
              <a:rPr b="0" lang="fr-FR" sz="2400" spc="-1" strike="noStrike">
                <a:solidFill>
                  <a:srgbClr val="ff0000"/>
                </a:solidFill>
                <a:latin typeface="Script MT Bold"/>
              </a:rPr>
              <a:t>Il s’agit d’une création temporaire.</a:t>
            </a:r>
            <a:endParaRPr b="0" lang="fr-FR" sz="2400" spc="-1" strike="noStrike">
              <a:solidFill>
                <a:srgbClr val="000000"/>
              </a:solidFill>
              <a:latin typeface="Arial"/>
            </a:endParaRPr>
          </a:p>
        </p:txBody>
      </p:sp>
      <p:sp>
        <p:nvSpPr>
          <p:cNvPr id="438" name="ZoneTexte 14"/>
          <p:cNvSpPr/>
          <p:nvPr/>
        </p:nvSpPr>
        <p:spPr>
          <a:xfrm>
            <a:off x="352440" y="188280"/>
            <a:ext cx="8467200" cy="11869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70c0"/>
                </a:solidFill>
                <a:latin typeface="Script MT Bold"/>
              </a:rPr>
              <a:t>-7- Création monétaire et économie réelle.</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832" dur="indefinite" restart="never" nodeType="tmRoot">
          <p:childTnLst>
            <p:seq>
              <p:cTn id="833" dur="indefinite" nodeType="mainSeq">
                <p:childTnLst>
                  <p:par>
                    <p:cTn id="834" fill="hold">
                      <p:stCondLst>
                        <p:cond delay="indefinite"/>
                      </p:stCondLst>
                      <p:childTnLst>
                        <p:par>
                          <p:cTn id="835" fill="hold">
                            <p:stCondLst>
                              <p:cond delay="0"/>
                            </p:stCondLst>
                            <p:childTnLst>
                              <p:par>
                                <p:cTn id="836" nodeType="clickEffect" fill="hold" presetClass="entr" presetID="1">
                                  <p:stCondLst>
                                    <p:cond delay="0"/>
                                  </p:stCondLst>
                                  <p:childTnLst>
                                    <p:set>
                                      <p:cBhvr>
                                        <p:cTn id="837" dur="1" fill="hold">
                                          <p:stCondLst>
                                            <p:cond delay="0"/>
                                          </p:stCondLst>
                                        </p:cTn>
                                        <p:tgtEl>
                                          <p:spTgt spid="429"/>
                                        </p:tgtEl>
                                        <p:attrNameLst>
                                          <p:attrName>style.visibility</p:attrName>
                                        </p:attrNameLst>
                                      </p:cBhvr>
                                      <p:to>
                                        <p:strVal val="visible"/>
                                      </p:to>
                                    </p:set>
                                  </p:childTnLst>
                                </p:cTn>
                              </p:par>
                            </p:childTnLst>
                          </p:cTn>
                        </p:par>
                      </p:childTnLst>
                    </p:cTn>
                  </p:par>
                  <p:par>
                    <p:cTn id="838" fill="hold">
                      <p:stCondLst>
                        <p:cond delay="indefinite"/>
                      </p:stCondLst>
                      <p:childTnLst>
                        <p:par>
                          <p:cTn id="839" fill="hold">
                            <p:stCondLst>
                              <p:cond delay="0"/>
                            </p:stCondLst>
                            <p:childTnLst>
                              <p:par>
                                <p:cTn id="840" nodeType="clickEffect" fill="hold" presetClass="entr" presetID="1">
                                  <p:stCondLst>
                                    <p:cond delay="0"/>
                                  </p:stCondLst>
                                  <p:childTnLst>
                                    <p:set>
                                      <p:cBhvr>
                                        <p:cTn id="841" dur="1" fill="hold">
                                          <p:stCondLst>
                                            <p:cond delay="0"/>
                                          </p:stCondLst>
                                        </p:cTn>
                                        <p:tgtEl>
                                          <p:spTgt spid="430"/>
                                        </p:tgtEl>
                                        <p:attrNameLst>
                                          <p:attrName>style.visibility</p:attrName>
                                        </p:attrNameLst>
                                      </p:cBhvr>
                                      <p:to>
                                        <p:strVal val="visible"/>
                                      </p:to>
                                    </p:set>
                                  </p:childTnLst>
                                </p:cTn>
                              </p:par>
                            </p:childTnLst>
                          </p:cTn>
                        </p:par>
                        <p:par>
                          <p:cTn id="842" fill="hold">
                            <p:stCondLst>
                              <p:cond delay="0"/>
                            </p:stCondLst>
                            <p:childTnLst>
                              <p:par>
                                <p:cTn id="843" nodeType="afterEffect" fill="hold" presetClass="entr" presetID="1">
                                  <p:stCondLst>
                                    <p:cond delay="500"/>
                                  </p:stCondLst>
                                  <p:childTnLst>
                                    <p:set>
                                      <p:cBhvr>
                                        <p:cTn id="844" dur="1" fill="hold">
                                          <p:stCondLst>
                                            <p:cond delay="0"/>
                                          </p:stCondLst>
                                        </p:cTn>
                                        <p:tgtEl>
                                          <p:spTgt spid="431"/>
                                        </p:tgtEl>
                                        <p:attrNameLst>
                                          <p:attrName>style.visibility</p:attrName>
                                        </p:attrNameLst>
                                      </p:cBhvr>
                                      <p:to>
                                        <p:strVal val="visible"/>
                                      </p:to>
                                    </p:set>
                                  </p:childTnLst>
                                </p:cTn>
                              </p:par>
                            </p:childTnLst>
                          </p:cTn>
                        </p:par>
                        <p:par>
                          <p:cTn id="845" fill="hold">
                            <p:stCondLst>
                              <p:cond delay="500"/>
                            </p:stCondLst>
                            <p:childTnLst>
                              <p:par>
                                <p:cTn id="846" nodeType="afterEffect" fill="hold" presetClass="entr" presetID="1">
                                  <p:stCondLst>
                                    <p:cond delay="500"/>
                                  </p:stCondLst>
                                  <p:childTnLst>
                                    <p:set>
                                      <p:cBhvr>
                                        <p:cTn id="847" dur="1" fill="hold">
                                          <p:stCondLst>
                                            <p:cond delay="0"/>
                                          </p:stCondLst>
                                        </p:cTn>
                                        <p:tgtEl>
                                          <p:spTgt spid="432"/>
                                        </p:tgtEl>
                                        <p:attrNameLst>
                                          <p:attrName>style.visibility</p:attrName>
                                        </p:attrNameLst>
                                      </p:cBhvr>
                                      <p:to>
                                        <p:strVal val="visible"/>
                                      </p:to>
                                    </p:set>
                                  </p:childTnLst>
                                </p:cTn>
                              </p:par>
                            </p:childTnLst>
                          </p:cTn>
                        </p:par>
                        <p:par>
                          <p:cTn id="848" fill="hold">
                            <p:stCondLst>
                              <p:cond delay="1000"/>
                            </p:stCondLst>
                            <p:childTnLst>
                              <p:par>
                                <p:cTn id="849" nodeType="afterEffect" fill="hold" presetClass="entr" presetID="1">
                                  <p:stCondLst>
                                    <p:cond delay="500"/>
                                  </p:stCondLst>
                                  <p:childTnLst>
                                    <p:set>
                                      <p:cBhvr>
                                        <p:cTn id="850" dur="1" fill="hold">
                                          <p:stCondLst>
                                            <p:cond delay="0"/>
                                          </p:stCondLst>
                                        </p:cTn>
                                        <p:tgtEl>
                                          <p:spTgt spid="433"/>
                                        </p:tgtEl>
                                        <p:attrNameLst>
                                          <p:attrName>style.visibility</p:attrName>
                                        </p:attrNameLst>
                                      </p:cBhvr>
                                      <p:to>
                                        <p:strVal val="visible"/>
                                      </p:to>
                                    </p:set>
                                  </p:childTnLst>
                                </p:cTn>
                              </p:par>
                            </p:childTnLst>
                          </p:cTn>
                        </p:par>
                        <p:par>
                          <p:cTn id="851" fill="hold">
                            <p:stCondLst>
                              <p:cond delay="1500"/>
                            </p:stCondLst>
                            <p:childTnLst>
                              <p:par>
                                <p:cTn id="852" nodeType="afterEffect" fill="hold" presetClass="entr" presetID="1">
                                  <p:stCondLst>
                                    <p:cond delay="0"/>
                                  </p:stCondLst>
                                  <p:childTnLst>
                                    <p:set>
                                      <p:cBhvr>
                                        <p:cTn id="853" dur="1" fill="hold">
                                          <p:stCondLst>
                                            <p:cond delay="0"/>
                                          </p:stCondLst>
                                        </p:cTn>
                                        <p:tgtEl>
                                          <p:spTgt spid="435"/>
                                        </p:tgtEl>
                                        <p:attrNameLst>
                                          <p:attrName>style.visibility</p:attrName>
                                        </p:attrNameLst>
                                      </p:cBhvr>
                                      <p:to>
                                        <p:strVal val="visible"/>
                                      </p:to>
                                    </p:set>
                                  </p:childTnLst>
                                </p:cTn>
                              </p:par>
                            </p:childTnLst>
                          </p:cTn>
                        </p:par>
                      </p:childTnLst>
                    </p:cTn>
                  </p:par>
                  <p:par>
                    <p:cTn id="854" fill="hold">
                      <p:stCondLst>
                        <p:cond delay="indefinite"/>
                      </p:stCondLst>
                      <p:childTnLst>
                        <p:par>
                          <p:cTn id="855" fill="hold">
                            <p:stCondLst>
                              <p:cond delay="0"/>
                            </p:stCondLst>
                            <p:childTnLst>
                              <p:par>
                                <p:cTn id="856" nodeType="clickEffect" fill="hold" presetClass="entr" presetID="1">
                                  <p:stCondLst>
                                    <p:cond delay="0"/>
                                  </p:stCondLst>
                                  <p:childTnLst>
                                    <p:set>
                                      <p:cBhvr>
                                        <p:cTn id="857" dur="1" fill="hold">
                                          <p:stCondLst>
                                            <p:cond delay="0"/>
                                          </p:stCondLst>
                                        </p:cTn>
                                        <p:tgtEl>
                                          <p:spTgt spid="434"/>
                                        </p:tgtEl>
                                        <p:attrNameLst>
                                          <p:attrName>style.visibility</p:attrName>
                                        </p:attrNameLst>
                                      </p:cBhvr>
                                      <p:to>
                                        <p:strVal val="visible"/>
                                      </p:to>
                                    </p:set>
                                  </p:childTnLst>
                                </p:cTn>
                              </p:par>
                            </p:childTnLst>
                          </p:cTn>
                        </p:par>
                      </p:childTnLst>
                    </p:cTn>
                  </p:par>
                  <p:par>
                    <p:cTn id="858" fill="hold">
                      <p:stCondLst>
                        <p:cond delay="indefinite"/>
                      </p:stCondLst>
                      <p:childTnLst>
                        <p:par>
                          <p:cTn id="859" fill="hold">
                            <p:stCondLst>
                              <p:cond delay="0"/>
                            </p:stCondLst>
                            <p:childTnLst>
                              <p:par>
                                <p:cTn id="860" nodeType="clickEffect" fill="hold" presetClass="exit" presetID="1">
                                  <p:stCondLst>
                                    <p:cond delay="500"/>
                                  </p:stCondLst>
                                  <p:childTnLst>
                                    <p:set>
                                      <p:cBhvr>
                                        <p:cTn id="861" dur="1" fill="hold">
                                          <p:stCondLst>
                                            <p:cond delay="0"/>
                                          </p:stCondLst>
                                        </p:cTn>
                                        <p:tgtEl>
                                          <p:spTgt spid="433"/>
                                        </p:tgtEl>
                                        <p:attrNameLst>
                                          <p:attrName>style.visibility</p:attrName>
                                        </p:attrNameLst>
                                      </p:cBhvr>
                                      <p:to>
                                        <p:strVal val="hidden"/>
                                      </p:to>
                                    </p:set>
                                  </p:childTnLst>
                                </p:cTn>
                              </p:par>
                            </p:childTnLst>
                          </p:cTn>
                        </p:par>
                        <p:par>
                          <p:cTn id="862" fill="hold">
                            <p:stCondLst>
                              <p:cond delay="500"/>
                            </p:stCondLst>
                            <p:childTnLst>
                              <p:par>
                                <p:cTn id="863" nodeType="afterEffect" fill="hold" presetClass="exit" presetID="1">
                                  <p:stCondLst>
                                    <p:cond delay="500"/>
                                  </p:stCondLst>
                                  <p:childTnLst>
                                    <p:set>
                                      <p:cBhvr>
                                        <p:cTn id="864" dur="1" fill="hold">
                                          <p:stCondLst>
                                            <p:cond delay="0"/>
                                          </p:stCondLst>
                                        </p:cTn>
                                        <p:tgtEl>
                                          <p:spTgt spid="432"/>
                                        </p:tgtEl>
                                        <p:attrNameLst>
                                          <p:attrName>style.visibility</p:attrName>
                                        </p:attrNameLst>
                                      </p:cBhvr>
                                      <p:to>
                                        <p:strVal val="hidden"/>
                                      </p:to>
                                    </p:set>
                                  </p:childTnLst>
                                </p:cTn>
                              </p:par>
                            </p:childTnLst>
                          </p:cTn>
                        </p:par>
                        <p:par>
                          <p:cTn id="865" fill="hold">
                            <p:stCondLst>
                              <p:cond delay="1000"/>
                            </p:stCondLst>
                            <p:childTnLst>
                              <p:par>
                                <p:cTn id="866" nodeType="afterEffect" fill="hold" presetClass="exit" presetID="1">
                                  <p:stCondLst>
                                    <p:cond delay="500"/>
                                  </p:stCondLst>
                                  <p:childTnLst>
                                    <p:set>
                                      <p:cBhvr>
                                        <p:cTn id="867" dur="1" fill="hold">
                                          <p:stCondLst>
                                            <p:cond delay="0"/>
                                          </p:stCondLst>
                                        </p:cTn>
                                        <p:tgtEl>
                                          <p:spTgt spid="431"/>
                                        </p:tgtEl>
                                        <p:attrNameLst>
                                          <p:attrName>style.visibility</p:attrName>
                                        </p:attrNameLst>
                                      </p:cBhvr>
                                      <p:to>
                                        <p:strVal val="hidden"/>
                                      </p:to>
                                    </p:set>
                                  </p:childTnLst>
                                </p:cTn>
                              </p:par>
                            </p:childTnLst>
                          </p:cTn>
                        </p:par>
                        <p:par>
                          <p:cTn id="868" fill="hold">
                            <p:stCondLst>
                              <p:cond delay="1500"/>
                            </p:stCondLst>
                            <p:childTnLst>
                              <p:par>
                                <p:cTn id="869" nodeType="afterEffect" fill="hold" presetClass="exit" presetID="1">
                                  <p:stCondLst>
                                    <p:cond delay="500"/>
                                  </p:stCondLst>
                                  <p:childTnLst>
                                    <p:set>
                                      <p:cBhvr>
                                        <p:cTn id="870" dur="1" fill="hold">
                                          <p:stCondLst>
                                            <p:cond delay="0"/>
                                          </p:stCondLst>
                                        </p:cTn>
                                        <p:tgtEl>
                                          <p:spTgt spid="430"/>
                                        </p:tgtEl>
                                        <p:attrNameLst>
                                          <p:attrName>style.visibility</p:attrName>
                                        </p:attrNameLst>
                                      </p:cBhvr>
                                      <p:to>
                                        <p:strVal val="hidden"/>
                                      </p:to>
                                    </p:set>
                                  </p:childTnLst>
                                </p:cTn>
                              </p:par>
                            </p:childTnLst>
                          </p:cTn>
                        </p:par>
                        <p:par>
                          <p:cTn id="871" fill="hold">
                            <p:stCondLst>
                              <p:cond delay="2000"/>
                            </p:stCondLst>
                            <p:childTnLst>
                              <p:par>
                                <p:cTn id="872" nodeType="afterEffect" fill="hold" presetClass="entr" presetID="1">
                                  <p:stCondLst>
                                    <p:cond delay="0"/>
                                  </p:stCondLst>
                                  <p:childTnLst>
                                    <p:set>
                                      <p:cBhvr>
                                        <p:cTn id="873" dur="1" fill="hold">
                                          <p:stCondLst>
                                            <p:cond delay="0"/>
                                          </p:stCondLst>
                                        </p:cTn>
                                        <p:tgtEl>
                                          <p:spTgt spid="436"/>
                                        </p:tgtEl>
                                        <p:attrNameLst>
                                          <p:attrName>style.visibility</p:attrName>
                                        </p:attrNameLst>
                                      </p:cBhvr>
                                      <p:to>
                                        <p:strVal val="visible"/>
                                      </p:to>
                                    </p:set>
                                  </p:childTnLst>
                                </p:cTn>
                              </p:par>
                            </p:childTnLst>
                          </p:cTn>
                        </p:par>
                      </p:childTnLst>
                    </p:cTn>
                  </p:par>
                  <p:par>
                    <p:cTn id="874" fill="hold">
                      <p:stCondLst>
                        <p:cond delay="indefinite"/>
                      </p:stCondLst>
                      <p:childTnLst>
                        <p:par>
                          <p:cTn id="875" fill="hold">
                            <p:stCondLst>
                              <p:cond delay="0"/>
                            </p:stCondLst>
                            <p:childTnLst>
                              <p:par>
                                <p:cTn id="876" nodeType="clickEffect" fill="hold" presetClass="entr" presetID="1">
                                  <p:stCondLst>
                                    <p:cond delay="0"/>
                                  </p:stCondLst>
                                  <p:childTnLst>
                                    <p:set>
                                      <p:cBhvr>
                                        <p:cTn id="877"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ZoneTexte 1"/>
          <p:cNvSpPr/>
          <p:nvPr/>
        </p:nvSpPr>
        <p:spPr>
          <a:xfrm>
            <a:off x="221760" y="759600"/>
            <a:ext cx="9282240" cy="124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Ce que certains ont appelé le miracle de la création monétaire par le crédit !</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40" name="ZoneTexte 6"/>
          <p:cNvSpPr/>
          <p:nvPr/>
        </p:nvSpPr>
        <p:spPr>
          <a:xfrm>
            <a:off x="261720" y="1360440"/>
            <a:ext cx="362556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800" spc="-1" strike="noStrike">
                <a:solidFill>
                  <a:srgbClr val="92d050"/>
                </a:solidFill>
                <a:latin typeface="Script MT Bold"/>
              </a:rPr>
              <a:t>Monde de la finance</a:t>
            </a:r>
            <a:endParaRPr b="0" lang="fr-FR" sz="2800" spc="-1" strike="noStrike">
              <a:solidFill>
                <a:srgbClr val="000000"/>
              </a:solidFill>
              <a:latin typeface="Arial"/>
            </a:endParaRPr>
          </a:p>
        </p:txBody>
      </p:sp>
      <p:cxnSp>
        <p:nvCxnSpPr>
          <p:cNvPr id="441" name="Connecteur droit 7"/>
          <p:cNvCxnSpPr/>
          <p:nvPr/>
        </p:nvCxnSpPr>
        <p:spPr>
          <a:xfrm>
            <a:off x="4140360" y="1220760"/>
            <a:ext cx="20520" cy="4663800"/>
          </a:xfrm>
          <a:prstGeom prst="straightConnector1">
            <a:avLst/>
          </a:prstGeom>
          <a:ln w="57150">
            <a:solidFill>
              <a:srgbClr val="92d050"/>
            </a:solidFill>
            <a:prstDash val="lgDash"/>
            <a:round/>
          </a:ln>
        </p:spPr>
      </p:cxnSp>
      <p:sp>
        <p:nvSpPr>
          <p:cNvPr id="442" name="ZoneTexte 8"/>
          <p:cNvSpPr/>
          <p:nvPr/>
        </p:nvSpPr>
        <p:spPr>
          <a:xfrm>
            <a:off x="5530680" y="1207440"/>
            <a:ext cx="293724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800" spc="-1" strike="noStrike">
                <a:solidFill>
                  <a:srgbClr val="92d050"/>
                </a:solidFill>
                <a:latin typeface="Script MT Bold"/>
              </a:rPr>
              <a:t>Economie réelle</a:t>
            </a:r>
            <a:endParaRPr b="0" lang="fr-FR" sz="2800" spc="-1" strike="noStrike">
              <a:solidFill>
                <a:srgbClr val="000000"/>
              </a:solidFill>
              <a:latin typeface="Arial"/>
            </a:endParaRPr>
          </a:p>
        </p:txBody>
      </p:sp>
      <p:sp>
        <p:nvSpPr>
          <p:cNvPr id="443" name="Flèche gauche 9"/>
          <p:cNvSpPr/>
          <p:nvPr/>
        </p:nvSpPr>
        <p:spPr>
          <a:xfrm>
            <a:off x="3478680" y="2579760"/>
            <a:ext cx="1274760" cy="689760"/>
          </a:xfrm>
          <a:prstGeom prst="leftArrow">
            <a:avLst>
              <a:gd name="adj1" fmla="val 50000"/>
              <a:gd name="adj2" fmla="val 50000"/>
            </a:avLst>
          </a:prstGeom>
          <a:solidFill>
            <a:srgbClr val="ff0000"/>
          </a:solid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44" name="Flèche droite 10"/>
          <p:cNvSpPr/>
          <p:nvPr/>
        </p:nvSpPr>
        <p:spPr>
          <a:xfrm>
            <a:off x="3609720" y="3696840"/>
            <a:ext cx="1160280" cy="689400"/>
          </a:xfrm>
          <a:prstGeom prst="rightArrow">
            <a:avLst>
              <a:gd name="adj1" fmla="val 50000"/>
              <a:gd name="adj2" fmla="val 50000"/>
            </a:avLst>
          </a:prstGeom>
          <a:solidFill>
            <a:srgbClr val="92d050"/>
          </a:solidFill>
          <a:ln>
            <a:solidFill>
              <a:srgbClr val="548f2c"/>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45" name="Rectangle 11"/>
          <p:cNvSpPr/>
          <p:nvPr/>
        </p:nvSpPr>
        <p:spPr>
          <a:xfrm>
            <a:off x="5824800" y="3834720"/>
            <a:ext cx="1029960" cy="1352880"/>
          </a:xfrm>
          <a:prstGeom prst="rect">
            <a:avLst/>
          </a:prstGeom>
          <a:solidFill>
            <a:schemeClr val="accent1"/>
          </a:solidFill>
          <a:ln>
            <a:solidFill>
              <a:srgbClr val="53b6bb"/>
            </a:solidFill>
            <a:round/>
          </a:ln>
        </p:spPr>
        <p:style>
          <a:lnRef idx="1">
            <a:schemeClr val="accent3"/>
          </a:lnRef>
          <a:fillRef idx="3">
            <a:schemeClr val="accent3"/>
          </a:fillRef>
          <a:effectRef idx="2">
            <a:schemeClr val="accent3"/>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46" name="ZoneTexte 14"/>
          <p:cNvSpPr/>
          <p:nvPr/>
        </p:nvSpPr>
        <p:spPr>
          <a:xfrm>
            <a:off x="5410080" y="5229000"/>
            <a:ext cx="1971360" cy="9435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fr-FR" sz="2800" spc="-1" strike="noStrike">
                <a:solidFill>
                  <a:schemeClr val="dk1"/>
                </a:solidFill>
                <a:latin typeface="Script MT Bold"/>
              </a:rPr>
              <a:t>Quantité d’argent.</a:t>
            </a:r>
            <a:endParaRPr b="0" lang="fr-FR" sz="2800" spc="-1" strike="noStrike">
              <a:solidFill>
                <a:srgbClr val="000000"/>
              </a:solidFill>
              <a:latin typeface="Arial"/>
            </a:endParaRPr>
          </a:p>
        </p:txBody>
      </p:sp>
      <p:sp>
        <p:nvSpPr>
          <p:cNvPr id="447" name="ZoneTexte 15"/>
          <p:cNvSpPr/>
          <p:nvPr/>
        </p:nvSpPr>
        <p:spPr>
          <a:xfrm>
            <a:off x="0" y="2770200"/>
            <a:ext cx="356580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lumMod val="50000"/>
                  </a:schemeClr>
                </a:solidFill>
                <a:latin typeface="Script MT Bold"/>
              </a:rPr>
              <a:t>Quand le flux des remboursements est égal au flux des prêts la quantité d’argent dans l’économie réelle est stable</a:t>
            </a:r>
            <a:endParaRPr b="0" lang="fr-FR" sz="2400" spc="-1" strike="noStrike">
              <a:solidFill>
                <a:srgbClr val="000000"/>
              </a:solidFill>
              <a:latin typeface="Arial"/>
            </a:endParaRPr>
          </a:p>
        </p:txBody>
      </p:sp>
      <p:sp>
        <p:nvSpPr>
          <p:cNvPr id="448" name="ZoneTexte 16"/>
          <p:cNvSpPr/>
          <p:nvPr/>
        </p:nvSpPr>
        <p:spPr>
          <a:xfrm>
            <a:off x="4811040" y="1758240"/>
            <a:ext cx="467532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lumMod val="50000"/>
                  </a:schemeClr>
                </a:solidFill>
                <a:latin typeface="Script MT Bold"/>
              </a:rPr>
              <a:t>la quantité d’argent dans l’économie réelle est régulée par le flux des :</a:t>
            </a:r>
            <a:endParaRPr b="0" lang="fr-FR" sz="2400" spc="-1" strike="noStrike">
              <a:solidFill>
                <a:srgbClr val="000000"/>
              </a:solidFill>
              <a:latin typeface="Arial"/>
            </a:endParaRPr>
          </a:p>
        </p:txBody>
      </p:sp>
      <p:sp>
        <p:nvSpPr>
          <p:cNvPr id="449" name="ZoneTexte 17"/>
          <p:cNvSpPr/>
          <p:nvPr/>
        </p:nvSpPr>
        <p:spPr>
          <a:xfrm>
            <a:off x="0" y="2790000"/>
            <a:ext cx="3565800" cy="2649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lumMod val="50000"/>
                  </a:schemeClr>
                </a:solidFill>
                <a:latin typeface="Script MT Bold"/>
              </a:rPr>
              <a:t>Quand le flux des remboursements est supérieur au flux des prêts la quantité d’argent dans l’économie réelle diminue</a:t>
            </a:r>
            <a:endParaRPr b="0" lang="fr-FR" sz="2400" spc="-1" strike="noStrike">
              <a:solidFill>
                <a:srgbClr val="000000"/>
              </a:solidFill>
              <a:latin typeface="Arial"/>
            </a:endParaRPr>
          </a:p>
        </p:txBody>
      </p:sp>
      <p:sp>
        <p:nvSpPr>
          <p:cNvPr id="450" name="ZoneTexte 18"/>
          <p:cNvSpPr/>
          <p:nvPr/>
        </p:nvSpPr>
        <p:spPr>
          <a:xfrm>
            <a:off x="0" y="2899080"/>
            <a:ext cx="3565800" cy="2649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lumMod val="50000"/>
                  </a:schemeClr>
                </a:solidFill>
                <a:latin typeface="Script MT Bold"/>
              </a:rPr>
              <a:t>Quand le flux des remboursements est inférieur au flux des prêts la quantité d’argent dans l’économie réelle augmente</a:t>
            </a:r>
            <a:endParaRPr b="0" lang="fr-FR" sz="2400" spc="-1" strike="noStrike">
              <a:solidFill>
                <a:srgbClr val="000000"/>
              </a:solidFill>
              <a:latin typeface="Arial"/>
            </a:endParaRPr>
          </a:p>
        </p:txBody>
      </p:sp>
      <p:grpSp>
        <p:nvGrpSpPr>
          <p:cNvPr id="451" name="Groupe 29"/>
          <p:cNvGrpSpPr/>
          <p:nvPr/>
        </p:nvGrpSpPr>
        <p:grpSpPr>
          <a:xfrm>
            <a:off x="4857120" y="3287880"/>
            <a:ext cx="2455560" cy="478440"/>
            <a:chOff x="4857120" y="3287880"/>
            <a:chExt cx="2455560" cy="478440"/>
          </a:xfrm>
        </p:grpSpPr>
        <p:cxnSp>
          <p:nvCxnSpPr>
            <p:cNvPr id="452" name="Connecteur droit avec flèche 20"/>
            <p:cNvCxnSpPr/>
            <p:nvPr/>
          </p:nvCxnSpPr>
          <p:spPr>
            <a:xfrm flipH="1">
              <a:off x="4857120" y="3697200"/>
              <a:ext cx="776160" cy="69480"/>
            </a:xfrm>
            <a:prstGeom prst="straightConnector1">
              <a:avLst/>
            </a:prstGeom>
            <a:ln w="25400">
              <a:solidFill>
                <a:srgbClr val="624d38">
                  <a:lumMod val="50000"/>
                </a:srgbClr>
              </a:solidFill>
              <a:round/>
              <a:tailEnd len="med" type="arrow" w="med"/>
            </a:ln>
          </p:spPr>
        </p:cxnSp>
        <p:sp>
          <p:nvSpPr>
            <p:cNvPr id="453" name="ZoneTexte 26"/>
            <p:cNvSpPr/>
            <p:nvPr/>
          </p:nvSpPr>
          <p:spPr>
            <a:xfrm>
              <a:off x="5761440" y="3287880"/>
              <a:ext cx="155124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lumMod val="50000"/>
                    </a:schemeClr>
                  </a:solidFill>
                  <a:latin typeface="Script MT Bold"/>
                </a:rPr>
                <a:t>prêts</a:t>
              </a:r>
              <a:endParaRPr b="0" lang="fr-FR" sz="2400" spc="-1" strike="noStrike">
                <a:solidFill>
                  <a:srgbClr val="000000"/>
                </a:solidFill>
                <a:latin typeface="Arial"/>
              </a:endParaRPr>
            </a:p>
          </p:txBody>
        </p:sp>
      </p:grpSp>
      <p:grpSp>
        <p:nvGrpSpPr>
          <p:cNvPr id="454" name="Groupe 34"/>
          <p:cNvGrpSpPr/>
          <p:nvPr/>
        </p:nvGrpSpPr>
        <p:grpSpPr>
          <a:xfrm>
            <a:off x="4953960" y="2599560"/>
            <a:ext cx="2812320" cy="821160"/>
            <a:chOff x="4953960" y="2599560"/>
            <a:chExt cx="2812320" cy="821160"/>
          </a:xfrm>
        </p:grpSpPr>
        <p:cxnSp>
          <p:nvCxnSpPr>
            <p:cNvPr id="455" name="Connecteur droit avec flèche 22"/>
            <p:cNvCxnSpPr>
              <a:stCxn id="456" idx="1"/>
            </p:cNvCxnSpPr>
            <p:nvPr/>
          </p:nvCxnSpPr>
          <p:spPr>
            <a:xfrm flipH="1">
              <a:off x="4953960" y="2829960"/>
              <a:ext cx="720720" cy="46800"/>
            </a:xfrm>
            <a:prstGeom prst="straightConnector1">
              <a:avLst/>
            </a:prstGeom>
            <a:ln w="25400">
              <a:solidFill>
                <a:srgbClr val="624d38">
                  <a:lumMod val="50000"/>
                </a:srgbClr>
              </a:solidFill>
              <a:round/>
              <a:tailEnd len="med" type="arrow" w="med"/>
            </a:ln>
          </p:spPr>
        </p:cxnSp>
        <p:sp>
          <p:nvSpPr>
            <p:cNvPr id="456" name="ZoneTexte 27"/>
            <p:cNvSpPr/>
            <p:nvPr/>
          </p:nvSpPr>
          <p:spPr>
            <a:xfrm>
              <a:off x="5674680" y="2599560"/>
              <a:ext cx="209160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lumMod val="50000"/>
                    </a:schemeClr>
                  </a:solidFill>
                  <a:latin typeface="Script MT Bold"/>
                </a:rPr>
                <a:t>remboursements</a:t>
              </a:r>
              <a:endParaRPr b="0" lang="fr-FR" sz="2400" spc="-1" strike="noStrike">
                <a:solidFill>
                  <a:srgbClr val="000000"/>
                </a:solidFill>
                <a:latin typeface="Arial"/>
              </a:endParaRPr>
            </a:p>
          </p:txBody>
        </p:sp>
      </p:grpSp>
      <p:sp>
        <p:nvSpPr>
          <p:cNvPr id="457" name="ZoneTexte 21"/>
          <p:cNvSpPr/>
          <p:nvPr/>
        </p:nvSpPr>
        <p:spPr>
          <a:xfrm>
            <a:off x="352440" y="188280"/>
            <a:ext cx="8467200" cy="11869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70c0"/>
                </a:solidFill>
                <a:latin typeface="Script MT Bold"/>
              </a:rPr>
              <a:t>-7- Création monétaire et économie réelle.</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878" dur="indefinite" restart="never" nodeType="tmRoot">
          <p:childTnLst>
            <p:seq>
              <p:cTn id="879" dur="indefinite" nodeType="mainSeq">
                <p:childTnLst>
                  <p:par>
                    <p:cTn id="880" fill="hold">
                      <p:stCondLst>
                        <p:cond delay="indefinite"/>
                      </p:stCondLst>
                      <p:childTnLst>
                        <p:par>
                          <p:cTn id="881" fill="hold">
                            <p:stCondLst>
                              <p:cond delay="0"/>
                            </p:stCondLst>
                            <p:childTnLst>
                              <p:par>
                                <p:cTn id="882" nodeType="clickEffect" fill="hold" presetClass="entr" presetID="5" presetSubtype="10">
                                  <p:stCondLst>
                                    <p:cond delay="0"/>
                                  </p:stCondLst>
                                  <p:childTnLst>
                                    <p:set>
                                      <p:cBhvr>
                                        <p:cTn id="883" dur="1" fill="hold">
                                          <p:stCondLst>
                                            <p:cond delay="0"/>
                                          </p:stCondLst>
                                        </p:cTn>
                                        <p:tgtEl>
                                          <p:spTgt spid="448"/>
                                        </p:tgtEl>
                                        <p:attrNameLst>
                                          <p:attrName>style.visibility</p:attrName>
                                        </p:attrNameLst>
                                      </p:cBhvr>
                                      <p:to>
                                        <p:strVal val="visible"/>
                                      </p:to>
                                    </p:set>
                                    <p:animEffect filter="checkerboard(across)" transition="in">
                                      <p:cBhvr additive="repl">
                                        <p:cTn id="884" dur="500"/>
                                        <p:tgtEl>
                                          <p:spTgt spid="448"/>
                                        </p:tgtEl>
                                      </p:cBhvr>
                                    </p:animEffect>
                                  </p:childTnLst>
                                </p:cTn>
                              </p:par>
                            </p:childTnLst>
                          </p:cTn>
                        </p:par>
                        <p:par>
                          <p:cTn id="885" fill="hold">
                            <p:stCondLst>
                              <p:cond delay="500"/>
                            </p:stCondLst>
                            <p:childTnLst>
                              <p:par>
                                <p:cTn id="886" nodeType="afterEffect" fill="hold" presetClass="entr" presetID="1">
                                  <p:stCondLst>
                                    <p:cond delay="0"/>
                                  </p:stCondLst>
                                  <p:childTnLst>
                                    <p:set>
                                      <p:cBhvr>
                                        <p:cTn id="887" dur="1" fill="hold">
                                          <p:stCondLst>
                                            <p:cond delay="0"/>
                                          </p:stCondLst>
                                        </p:cTn>
                                        <p:tgtEl>
                                          <p:spTgt spid="454"/>
                                        </p:tgtEl>
                                        <p:attrNameLst>
                                          <p:attrName>style.visibility</p:attrName>
                                        </p:attrNameLst>
                                      </p:cBhvr>
                                      <p:to>
                                        <p:strVal val="visible"/>
                                      </p:to>
                                    </p:set>
                                  </p:childTnLst>
                                </p:cTn>
                              </p:par>
                            </p:childTnLst>
                          </p:cTn>
                        </p:par>
                        <p:par>
                          <p:cTn id="888" fill="hold">
                            <p:stCondLst>
                              <p:cond delay="500"/>
                            </p:stCondLst>
                            <p:childTnLst>
                              <p:par>
                                <p:cTn id="889" nodeType="afterEffect" fill="hold" presetClass="entr" presetID="1">
                                  <p:stCondLst>
                                    <p:cond delay="0"/>
                                  </p:stCondLst>
                                  <p:childTnLst>
                                    <p:set>
                                      <p:cBhvr>
                                        <p:cTn id="890" dur="1" fill="hold">
                                          <p:stCondLst>
                                            <p:cond delay="0"/>
                                          </p:stCondLst>
                                        </p:cTn>
                                        <p:tgtEl>
                                          <p:spTgt spid="451"/>
                                        </p:tgtEl>
                                        <p:attrNameLst>
                                          <p:attrName>style.visibility</p:attrName>
                                        </p:attrNameLst>
                                      </p:cBhvr>
                                      <p:to>
                                        <p:strVal val="visible"/>
                                      </p:to>
                                    </p:set>
                                  </p:childTnLst>
                                </p:cTn>
                              </p:par>
                            </p:childTnLst>
                          </p:cTn>
                        </p:par>
                      </p:childTnLst>
                    </p:cTn>
                  </p:par>
                  <p:par>
                    <p:cTn id="891" fill="hold">
                      <p:stCondLst>
                        <p:cond delay="indefinite"/>
                      </p:stCondLst>
                      <p:childTnLst>
                        <p:par>
                          <p:cTn id="892" fill="hold">
                            <p:stCondLst>
                              <p:cond delay="0"/>
                            </p:stCondLst>
                            <p:childTnLst>
                              <p:par>
                                <p:cTn id="893" nodeType="clickEffect" fill="hold" presetClass="entr" presetID="5" presetSubtype="10">
                                  <p:stCondLst>
                                    <p:cond delay="0"/>
                                  </p:stCondLst>
                                  <p:childTnLst>
                                    <p:set>
                                      <p:cBhvr>
                                        <p:cTn id="894" dur="1" fill="hold">
                                          <p:stCondLst>
                                            <p:cond delay="0"/>
                                          </p:stCondLst>
                                        </p:cTn>
                                        <p:tgtEl>
                                          <p:spTgt spid="447"/>
                                        </p:tgtEl>
                                        <p:attrNameLst>
                                          <p:attrName>style.visibility</p:attrName>
                                        </p:attrNameLst>
                                      </p:cBhvr>
                                      <p:to>
                                        <p:strVal val="visible"/>
                                      </p:to>
                                    </p:set>
                                    <p:animEffect filter="checkerboard(across)" transition="in">
                                      <p:cBhvr additive="repl">
                                        <p:cTn id="895" dur="500"/>
                                        <p:tgtEl>
                                          <p:spTgt spid="447"/>
                                        </p:tgtEl>
                                      </p:cBhvr>
                                    </p:animEffect>
                                  </p:childTnLst>
                                </p:cTn>
                              </p:par>
                            </p:childTnLst>
                          </p:cTn>
                        </p:par>
                      </p:childTnLst>
                    </p:cTn>
                  </p:par>
                  <p:par>
                    <p:cTn id="896" fill="hold">
                      <p:stCondLst>
                        <p:cond delay="indefinite"/>
                      </p:stCondLst>
                      <p:childTnLst>
                        <p:par>
                          <p:cTn id="897" fill="hold">
                            <p:stCondLst>
                              <p:cond delay="0"/>
                            </p:stCondLst>
                            <p:childTnLst>
                              <p:par>
                                <p:cTn id="898" nodeType="clickEffect" fill="hold" presetClass="exit" presetID="5" presetSubtype="10">
                                  <p:stCondLst>
                                    <p:cond delay="0"/>
                                  </p:stCondLst>
                                  <p:childTnLst>
                                    <p:animEffect filter="checkerboard(across)" transition="out">
                                      <p:cBhvr additive="repl">
                                        <p:cTn id="899" dur="500"/>
                                        <p:tgtEl>
                                          <p:spTgt spid="447"/>
                                        </p:tgtEl>
                                      </p:cBhvr>
                                    </p:animEffect>
                                    <p:set>
                                      <p:cBhvr>
                                        <p:cTn id="900" dur="1" fill="hold">
                                          <p:stCondLst>
                                            <p:cond delay="499"/>
                                          </p:stCondLst>
                                        </p:cTn>
                                        <p:tgtEl>
                                          <p:spTgt spid="447"/>
                                        </p:tgtEl>
                                        <p:attrNameLst>
                                          <p:attrName>style.visibility</p:attrName>
                                        </p:attrNameLst>
                                      </p:cBhvr>
                                      <p:to>
                                        <p:strVal val="hidden"/>
                                      </p:to>
                                    </p:set>
                                  </p:childTnLst>
                                </p:cTn>
                              </p:par>
                            </p:childTnLst>
                          </p:cTn>
                        </p:par>
                      </p:childTnLst>
                    </p:cTn>
                  </p:par>
                  <p:par>
                    <p:cTn id="901" fill="hold">
                      <p:stCondLst>
                        <p:cond delay="indefinite"/>
                      </p:stCondLst>
                      <p:childTnLst>
                        <p:par>
                          <p:cTn id="902" fill="hold">
                            <p:stCondLst>
                              <p:cond delay="0"/>
                            </p:stCondLst>
                            <p:childTnLst>
                              <p:par>
                                <p:cTn id="903" nodeType="clickEffect" fill="hold" presetClass="entr" presetID="5" presetSubtype="10">
                                  <p:stCondLst>
                                    <p:cond delay="0"/>
                                  </p:stCondLst>
                                  <p:childTnLst>
                                    <p:set>
                                      <p:cBhvr>
                                        <p:cTn id="904" dur="1" fill="hold">
                                          <p:stCondLst>
                                            <p:cond delay="0"/>
                                          </p:stCondLst>
                                        </p:cTn>
                                        <p:tgtEl>
                                          <p:spTgt spid="449"/>
                                        </p:tgtEl>
                                        <p:attrNameLst>
                                          <p:attrName>style.visibility</p:attrName>
                                        </p:attrNameLst>
                                      </p:cBhvr>
                                      <p:to>
                                        <p:strVal val="visible"/>
                                      </p:to>
                                    </p:set>
                                    <p:animEffect filter="checkerboard(across)" transition="in">
                                      <p:cBhvr additive="repl">
                                        <p:cTn id="905" dur="500"/>
                                        <p:tgtEl>
                                          <p:spTgt spid="449"/>
                                        </p:tgtEl>
                                      </p:cBhvr>
                                    </p:animEffect>
                                  </p:childTnLst>
                                </p:cTn>
                              </p:par>
                            </p:childTnLst>
                          </p:cTn>
                        </p:par>
                        <p:par>
                          <p:cTn id="906" fill="hold">
                            <p:stCondLst>
                              <p:cond delay="500"/>
                            </p:stCondLst>
                            <p:childTnLst>
                              <p:par>
                                <p:cTn id="907" nodeType="afterEffect" fill="hold" presetClass="emph" presetID="6">
                                  <p:stCondLst>
                                    <p:cond delay="0"/>
                                  </p:stCondLst>
                                  <p:childTnLst>
                                    <p:animScale>
                                      <p:cBhvr>
                                        <p:cTn id="908" dur="2000" fill="hold"/>
                                        <p:tgtEl>
                                          <p:spTgt spid="443"/>
                                        </p:tgtEl>
                                      </p:cBhvr>
                                      <p:by x="125000" y="125000"/>
                                    </p:animScale>
                                  </p:childTnLst>
                                </p:cTn>
                              </p:par>
                            </p:childTnLst>
                          </p:cTn>
                        </p:par>
                        <p:par>
                          <p:cTn id="909" fill="hold">
                            <p:stCondLst>
                              <p:cond delay="2500"/>
                            </p:stCondLst>
                            <p:childTnLst>
                              <p:par>
                                <p:cTn id="910" nodeType="afterEffect" fill="hold" presetClass="emph" presetID="6">
                                  <p:stCondLst>
                                    <p:cond delay="0"/>
                                  </p:stCondLst>
                                  <p:childTnLst>
                                    <p:animScale>
                                      <p:cBhvr>
                                        <p:cTn id="911" dur="2000" fill="hold"/>
                                        <p:tgtEl>
                                          <p:spTgt spid="445"/>
                                        </p:tgtEl>
                                      </p:cBhvr>
                                      <p:by x="100000" y="75000"/>
                                    </p:animScale>
                                  </p:childTnLst>
                                </p:cTn>
                              </p:par>
                            </p:childTnLst>
                          </p:cTn>
                        </p:par>
                      </p:childTnLst>
                    </p:cTn>
                  </p:par>
                  <p:par>
                    <p:cTn id="912" fill="hold">
                      <p:stCondLst>
                        <p:cond delay="indefinite"/>
                      </p:stCondLst>
                      <p:childTnLst>
                        <p:par>
                          <p:cTn id="913" fill="hold">
                            <p:stCondLst>
                              <p:cond delay="0"/>
                            </p:stCondLst>
                            <p:childTnLst>
                              <p:par>
                                <p:cTn id="914" nodeType="clickEffect" fill="hold" presetClass="exit" presetID="5" presetSubtype="10">
                                  <p:stCondLst>
                                    <p:cond delay="0"/>
                                  </p:stCondLst>
                                  <p:childTnLst>
                                    <p:animEffect filter="checkerboard(across)" transition="out">
                                      <p:cBhvr additive="repl">
                                        <p:cTn id="915" dur="500"/>
                                        <p:tgtEl>
                                          <p:spTgt spid="449"/>
                                        </p:tgtEl>
                                      </p:cBhvr>
                                    </p:animEffect>
                                    <p:set>
                                      <p:cBhvr>
                                        <p:cTn id="916" dur="1" fill="hold">
                                          <p:stCondLst>
                                            <p:cond delay="499"/>
                                          </p:stCondLst>
                                        </p:cTn>
                                        <p:tgtEl>
                                          <p:spTgt spid="449"/>
                                        </p:tgtEl>
                                        <p:attrNameLst>
                                          <p:attrName>style.visibility</p:attrName>
                                        </p:attrNameLst>
                                      </p:cBhvr>
                                      <p:to>
                                        <p:strVal val="hidden"/>
                                      </p:to>
                                    </p:set>
                                  </p:childTnLst>
                                </p:cTn>
                              </p:par>
                            </p:childTnLst>
                          </p:cTn>
                        </p:par>
                      </p:childTnLst>
                    </p:cTn>
                  </p:par>
                  <p:par>
                    <p:cTn id="917" fill="hold">
                      <p:stCondLst>
                        <p:cond delay="indefinite"/>
                      </p:stCondLst>
                      <p:childTnLst>
                        <p:par>
                          <p:cTn id="918" fill="hold">
                            <p:stCondLst>
                              <p:cond delay="0"/>
                            </p:stCondLst>
                            <p:childTnLst>
                              <p:par>
                                <p:cTn id="919" nodeType="clickEffect" fill="hold" presetClass="entr" presetID="5" presetSubtype="10">
                                  <p:stCondLst>
                                    <p:cond delay="0"/>
                                  </p:stCondLst>
                                  <p:childTnLst>
                                    <p:set>
                                      <p:cBhvr>
                                        <p:cTn id="920" dur="1" fill="hold">
                                          <p:stCondLst>
                                            <p:cond delay="0"/>
                                          </p:stCondLst>
                                        </p:cTn>
                                        <p:tgtEl>
                                          <p:spTgt spid="450"/>
                                        </p:tgtEl>
                                        <p:attrNameLst>
                                          <p:attrName>style.visibility</p:attrName>
                                        </p:attrNameLst>
                                      </p:cBhvr>
                                      <p:to>
                                        <p:strVal val="visible"/>
                                      </p:to>
                                    </p:set>
                                    <p:animEffect filter="checkerboard(across)" transition="in">
                                      <p:cBhvr additive="repl">
                                        <p:cTn id="921" dur="500"/>
                                        <p:tgtEl>
                                          <p:spTgt spid="450"/>
                                        </p:tgtEl>
                                      </p:cBhvr>
                                    </p:animEffect>
                                  </p:childTnLst>
                                </p:cTn>
                              </p:par>
                            </p:childTnLst>
                          </p:cTn>
                        </p:par>
                        <p:par>
                          <p:cTn id="922" fill="hold">
                            <p:stCondLst>
                              <p:cond delay="500"/>
                            </p:stCondLst>
                            <p:childTnLst>
                              <p:par>
                                <p:cTn id="923" nodeType="afterEffect" fill="hold" presetClass="emph" presetID="6">
                                  <p:stCondLst>
                                    <p:cond delay="0"/>
                                  </p:stCondLst>
                                  <p:childTnLst>
                                    <p:animScale>
                                      <p:cBhvr>
                                        <p:cTn id="924" dur="2000" fill="hold"/>
                                        <p:tgtEl>
                                          <p:spTgt spid="444"/>
                                        </p:tgtEl>
                                      </p:cBhvr>
                                      <p:by x="150000" y="100000"/>
                                    </p:animScale>
                                  </p:childTnLst>
                                </p:cTn>
                              </p:par>
                            </p:childTnLst>
                          </p:cTn>
                        </p:par>
                        <p:par>
                          <p:cTn id="925" fill="hold">
                            <p:stCondLst>
                              <p:cond delay="2500"/>
                            </p:stCondLst>
                            <p:childTnLst>
                              <p:par>
                                <p:cTn id="926" nodeType="afterEffect" fill="hold" presetClass="emph" presetID="6">
                                  <p:stCondLst>
                                    <p:cond delay="0"/>
                                  </p:stCondLst>
                                  <p:childTnLst>
                                    <p:animScale>
                                      <p:cBhvr>
                                        <p:cTn id="927" dur="2000" fill="hold"/>
                                        <p:tgtEl>
                                          <p:spTgt spid="443"/>
                                        </p:tgtEl>
                                      </p:cBhvr>
                                      <p:by x="75000" y="75000"/>
                                    </p:animScale>
                                  </p:childTnLst>
                                </p:cTn>
                              </p:par>
                            </p:childTnLst>
                          </p:cTn>
                        </p:par>
                        <p:par>
                          <p:cTn id="928" fill="hold">
                            <p:stCondLst>
                              <p:cond delay="4500"/>
                            </p:stCondLst>
                            <p:childTnLst>
                              <p:par>
                                <p:cTn id="929" nodeType="afterEffect" fill="hold" presetClass="emph" presetID="6">
                                  <p:stCondLst>
                                    <p:cond delay="0"/>
                                  </p:stCondLst>
                                  <p:childTnLst>
                                    <p:animScale>
                                      <p:cBhvr>
                                        <p:cTn id="930" dur="2000" fill="hold"/>
                                        <p:tgtEl>
                                          <p:spTgt spid="445"/>
                                        </p:tgtEl>
                                      </p:cBhvr>
                                      <p:by x="100000" y="150000"/>
                                    </p:animScale>
                                  </p:childTnLst>
                                </p:cTn>
                              </p:par>
                            </p:childTnLst>
                          </p:cTn>
                        </p:par>
                      </p:childTnLst>
                    </p:cTn>
                  </p:par>
                  <p:par>
                    <p:cTn id="931" fill="hold">
                      <p:stCondLst>
                        <p:cond delay="indefinite"/>
                      </p:stCondLst>
                      <p:childTnLst>
                        <p:par>
                          <p:cTn id="932" fill="hold">
                            <p:stCondLst>
                              <p:cond delay="0"/>
                            </p:stCondLst>
                            <p:childTnLst>
                              <p:par>
                                <p:cTn id="933" nodeType="clickEffect" fill="hold" presetClass="exit" presetID="5" presetSubtype="10">
                                  <p:stCondLst>
                                    <p:cond delay="0"/>
                                  </p:stCondLst>
                                  <p:childTnLst>
                                    <p:animEffect filter="checkerboard(across)" transition="out">
                                      <p:cBhvr additive="repl">
                                        <p:cTn id="934" dur="500"/>
                                        <p:tgtEl>
                                          <p:spTgt spid="450"/>
                                        </p:tgtEl>
                                      </p:cBhvr>
                                    </p:animEffect>
                                    <p:set>
                                      <p:cBhvr>
                                        <p:cTn id="935" dur="1" fill="hold">
                                          <p:stCondLst>
                                            <p:cond delay="499"/>
                                          </p:stCondLst>
                                        </p:cTn>
                                        <p:tgtEl>
                                          <p:spTgt spid="45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ZoneTexte 1"/>
          <p:cNvSpPr/>
          <p:nvPr/>
        </p:nvSpPr>
        <p:spPr>
          <a:xfrm>
            <a:off x="360360" y="778680"/>
            <a:ext cx="9199080" cy="124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Après le miracle, la dure réalité de la création monétaire par le crédit.</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59" name="Organigramme : Processus 2"/>
          <p:cNvSpPr/>
          <p:nvPr/>
        </p:nvSpPr>
        <p:spPr>
          <a:xfrm>
            <a:off x="3940920" y="2051640"/>
            <a:ext cx="2015280" cy="1317240"/>
          </a:xfrm>
          <a:prstGeom prst="flowChartProcess">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60" name="ZoneTexte 5"/>
          <p:cNvSpPr/>
          <p:nvPr/>
        </p:nvSpPr>
        <p:spPr>
          <a:xfrm>
            <a:off x="403200" y="1184040"/>
            <a:ext cx="9119160" cy="124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Dans la masse monétaire séparons le monde de la finance en rouge de celui de l’économie réelle en vert (biens et services)</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61" name="ZoneTexte 10"/>
          <p:cNvSpPr/>
          <p:nvPr/>
        </p:nvSpPr>
        <p:spPr>
          <a:xfrm>
            <a:off x="407880" y="3908160"/>
            <a:ext cx="9119160" cy="124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La finance octroie un prêt à l’économie réelle de l’argent est créé à partir de rien, il y a plus d’argent dans l’économie réelle.</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62" name="ZoneTexte 13"/>
          <p:cNvSpPr/>
          <p:nvPr/>
        </p:nvSpPr>
        <p:spPr>
          <a:xfrm>
            <a:off x="354600" y="4805280"/>
            <a:ext cx="93502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Lors du remboursement du prêt l’argent qui avait été créé </a:t>
            </a:r>
            <a:r>
              <a:rPr b="0" lang="fr-FR" sz="2400" spc="-1" strike="noStrike">
                <a:solidFill>
                  <a:srgbClr val="ff0000"/>
                </a:solidFill>
                <a:latin typeface="Script MT Bold"/>
              </a:rPr>
              <a:t>est détruit</a:t>
            </a:r>
            <a:r>
              <a:rPr b="0" lang="fr-FR" sz="2400" spc="-1" strike="noStrike">
                <a:solidFill>
                  <a:schemeClr val="dk1"/>
                </a:solidFill>
                <a:latin typeface="Script MT Bold"/>
              </a:rPr>
              <a:t>.</a:t>
            </a:r>
            <a:endParaRPr b="0" lang="fr-FR" sz="2400" spc="-1" strike="noStrike">
              <a:solidFill>
                <a:srgbClr val="000000"/>
              </a:solidFill>
              <a:latin typeface="Arial"/>
            </a:endParaRPr>
          </a:p>
        </p:txBody>
      </p:sp>
      <p:sp>
        <p:nvSpPr>
          <p:cNvPr id="463" name="Organigramme : Processus 14"/>
          <p:cNvSpPr/>
          <p:nvPr/>
        </p:nvSpPr>
        <p:spPr>
          <a:xfrm>
            <a:off x="2702160" y="2046960"/>
            <a:ext cx="820800" cy="132192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64" name="ZoneTexte 15"/>
          <p:cNvSpPr/>
          <p:nvPr/>
        </p:nvSpPr>
        <p:spPr>
          <a:xfrm>
            <a:off x="396360" y="3402000"/>
            <a:ext cx="119412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Finance</a:t>
            </a:r>
            <a:endParaRPr b="0" lang="fr-FR" sz="2400" spc="-1" strike="noStrike">
              <a:solidFill>
                <a:srgbClr val="000000"/>
              </a:solidFill>
              <a:latin typeface="Arial"/>
            </a:endParaRPr>
          </a:p>
        </p:txBody>
      </p:sp>
      <p:sp>
        <p:nvSpPr>
          <p:cNvPr id="465" name="ZoneTexte 16"/>
          <p:cNvSpPr/>
          <p:nvPr/>
        </p:nvSpPr>
        <p:spPr>
          <a:xfrm>
            <a:off x="6930000" y="3416760"/>
            <a:ext cx="200412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Economie réelle</a:t>
            </a:r>
            <a:endParaRPr b="0" lang="fr-FR" sz="2400" spc="-1" strike="noStrike">
              <a:solidFill>
                <a:srgbClr val="000000"/>
              </a:solidFill>
              <a:latin typeface="Arial"/>
            </a:endParaRPr>
          </a:p>
        </p:txBody>
      </p:sp>
      <p:sp>
        <p:nvSpPr>
          <p:cNvPr id="466" name="Flèche à angle droit 18"/>
          <p:cNvSpPr/>
          <p:nvPr/>
        </p:nvSpPr>
        <p:spPr>
          <a:xfrm>
            <a:off x="2053080" y="3369240"/>
            <a:ext cx="736920" cy="314280"/>
          </a:xfrm>
          <a:prstGeom prst="bentUpArrow">
            <a:avLst>
              <a:gd name="adj1" fmla="val 25000"/>
              <a:gd name="adj2" fmla="val 25000"/>
              <a:gd name="adj3" fmla="val 25000"/>
            </a:avLst>
          </a:prstGeom>
          <a:solidFill>
            <a:srgbClr val="ff0000"/>
          </a:solidFill>
          <a:ln>
            <a:solidFill>
              <a:srgbClr val="548f2c"/>
            </a:solidFill>
            <a:round/>
          </a:ln>
        </p:spPr>
        <p:style>
          <a:lnRef idx="2">
            <a:schemeClr val="accent1">
              <a:shade val="50000"/>
            </a:schemeClr>
          </a:lnRef>
          <a:fillRef idx="1">
            <a:schemeClr val="accent1"/>
          </a:fillRef>
          <a:effectRef idx="0">
            <a:schemeClr val="accent1"/>
          </a:effectRef>
          <a:fontRef idx="minor"/>
        </p:style>
        <p:txBody>
          <a:bodyPr lIns="90000" rIns="90000" tIns="33840" bIns="33840" anchor="ctr">
            <a:noAutofit/>
          </a:bodyPr>
          <a:p>
            <a:pPr algn="ctr" defTabSz="914400">
              <a:lnSpc>
                <a:spcPct val="100000"/>
              </a:lnSpc>
            </a:pPr>
            <a:endParaRPr b="0" lang="fr-FR" sz="1800" spc="-1" strike="noStrike">
              <a:solidFill>
                <a:schemeClr val="lt1"/>
              </a:solidFill>
              <a:latin typeface="Century Gothic"/>
            </a:endParaRPr>
          </a:p>
        </p:txBody>
      </p:sp>
      <p:sp>
        <p:nvSpPr>
          <p:cNvPr id="467" name="Flèche à angle droit 20"/>
          <p:cNvSpPr/>
          <p:nvPr/>
        </p:nvSpPr>
        <p:spPr>
          <a:xfrm flipV="1" rot="10800000">
            <a:off x="5819400" y="3359520"/>
            <a:ext cx="982800" cy="334080"/>
          </a:xfrm>
          <a:prstGeom prst="bentUpArrow">
            <a:avLst>
              <a:gd name="adj1" fmla="val 10294"/>
              <a:gd name="adj2" fmla="val 25000"/>
              <a:gd name="adj3" fmla="val 18750"/>
            </a:avLst>
          </a:prstGeom>
          <a:solidFill>
            <a:srgbClr val="72c23c"/>
          </a:solidFill>
          <a:ln>
            <a:solidFill>
              <a:srgbClr val="548f2c"/>
            </a:solidFill>
            <a:round/>
          </a:ln>
        </p:spPr>
        <p:style>
          <a:lnRef idx="2">
            <a:schemeClr val="accent1">
              <a:shade val="50000"/>
            </a:schemeClr>
          </a:lnRef>
          <a:fillRef idx="1">
            <a:schemeClr val="accent1"/>
          </a:fillRef>
          <a:effectRef idx="0">
            <a:schemeClr val="accent1"/>
          </a:effectRef>
          <a:fontRef idx="minor"/>
        </p:style>
        <p:txBody>
          <a:bodyPr lIns="90000" rIns="90000" tIns="-10440" bIns="-10440" anchor="ctr">
            <a:noAutofit/>
          </a:bodyPr>
          <a:p>
            <a:pPr algn="ctr" defTabSz="914400">
              <a:lnSpc>
                <a:spcPct val="100000"/>
              </a:lnSpc>
            </a:pPr>
            <a:endParaRPr b="0" lang="fr-FR" sz="1800" spc="-1" strike="noStrike">
              <a:solidFill>
                <a:schemeClr val="lt1"/>
              </a:solidFill>
              <a:latin typeface="Century Gothic"/>
            </a:endParaRPr>
          </a:p>
        </p:txBody>
      </p:sp>
      <p:sp>
        <p:nvSpPr>
          <p:cNvPr id="468" name="Organigramme : Processus 26"/>
          <p:cNvSpPr/>
          <p:nvPr/>
        </p:nvSpPr>
        <p:spPr>
          <a:xfrm>
            <a:off x="5917320" y="2051640"/>
            <a:ext cx="894240" cy="1317240"/>
          </a:xfrm>
          <a:prstGeom prst="flowChartProcess">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69" name="ZoneTexte 30"/>
          <p:cNvSpPr/>
          <p:nvPr/>
        </p:nvSpPr>
        <p:spPr>
          <a:xfrm>
            <a:off x="555480" y="5195160"/>
            <a:ext cx="935028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Mais des intérêts sont payés par l’économie réelle à la finance !!!</a:t>
            </a:r>
            <a:endParaRPr b="0" lang="fr-FR" sz="2400" spc="-1" strike="noStrike">
              <a:solidFill>
                <a:srgbClr val="000000"/>
              </a:solidFill>
              <a:latin typeface="Arial"/>
            </a:endParaRPr>
          </a:p>
        </p:txBody>
      </p:sp>
      <p:sp>
        <p:nvSpPr>
          <p:cNvPr id="470" name="ZoneTexte 31"/>
          <p:cNvSpPr/>
          <p:nvPr/>
        </p:nvSpPr>
        <p:spPr>
          <a:xfrm>
            <a:off x="555480" y="5657760"/>
            <a:ext cx="935028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rgbClr val="ff0000"/>
                </a:solidFill>
                <a:latin typeface="Script MT Bold"/>
              </a:rPr>
              <a:t>Lorsque le prêt est remboursé, la quantité globale d’argent est revenue à son point de départ, mais de l’argent est passé de l’économie réelle vers la finance !!!</a:t>
            </a:r>
            <a:endParaRPr b="0" lang="fr-FR" sz="2400" spc="-1" strike="noStrike">
              <a:solidFill>
                <a:srgbClr val="000000"/>
              </a:solidFill>
              <a:latin typeface="Arial"/>
            </a:endParaRPr>
          </a:p>
        </p:txBody>
      </p:sp>
      <p:cxnSp>
        <p:nvCxnSpPr>
          <p:cNvPr id="471" name="Connecteur droit avec flèche 33"/>
          <p:cNvCxnSpPr/>
          <p:nvPr/>
        </p:nvCxnSpPr>
        <p:spPr>
          <a:xfrm flipH="1" flipV="1">
            <a:off x="3517920" y="3369240"/>
            <a:ext cx="10080" cy="334440"/>
          </a:xfrm>
          <a:prstGeom prst="straightConnector1">
            <a:avLst/>
          </a:prstGeom>
          <a:ln w="25400">
            <a:solidFill>
              <a:srgbClr val="f2f2e2">
                <a:lumMod val="10000"/>
              </a:srgbClr>
            </a:solidFill>
            <a:round/>
            <a:tailEnd len="med" type="arrow" w="med"/>
          </a:ln>
        </p:spPr>
      </p:cxnSp>
      <p:sp>
        <p:nvSpPr>
          <p:cNvPr id="472" name="Organigramme : Processus 34"/>
          <p:cNvSpPr/>
          <p:nvPr/>
        </p:nvSpPr>
        <p:spPr>
          <a:xfrm>
            <a:off x="3503160" y="2046960"/>
            <a:ext cx="456840" cy="1317240"/>
          </a:xfrm>
          <a:prstGeom prst="flowChartProcess">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73" name="ZoneTexte 19"/>
          <p:cNvSpPr/>
          <p:nvPr/>
        </p:nvSpPr>
        <p:spPr>
          <a:xfrm>
            <a:off x="352440" y="188280"/>
            <a:ext cx="8467200" cy="11869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70c0"/>
                </a:solidFill>
                <a:latin typeface="Script MT Bold"/>
              </a:rPr>
              <a:t>-7- Création monétaire et économie réelle.</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936" dur="indefinite" restart="never" nodeType="tmRoot">
          <p:childTnLst>
            <p:seq>
              <p:cTn id="937" dur="indefinite" nodeType="mainSeq">
                <p:childTnLst>
                  <p:par>
                    <p:cTn id="938" fill="hold">
                      <p:stCondLst>
                        <p:cond delay="indefinite"/>
                      </p:stCondLst>
                      <p:childTnLst>
                        <p:par>
                          <p:cTn id="939" fill="hold">
                            <p:stCondLst>
                              <p:cond delay="0"/>
                            </p:stCondLst>
                            <p:childTnLst>
                              <p:par>
                                <p:cTn id="940" nodeType="clickEffect" fill="hold" presetClass="entr" presetID="1">
                                  <p:stCondLst>
                                    <p:cond delay="0"/>
                                  </p:stCondLst>
                                  <p:childTnLst>
                                    <p:set>
                                      <p:cBhvr>
                                        <p:cTn id="941" dur="1" fill="hold">
                                          <p:stCondLst>
                                            <p:cond delay="0"/>
                                          </p:stCondLst>
                                        </p:cTn>
                                        <p:tgtEl>
                                          <p:spTgt spid="460"/>
                                        </p:tgtEl>
                                        <p:attrNameLst>
                                          <p:attrName>style.visibility</p:attrName>
                                        </p:attrNameLst>
                                      </p:cBhvr>
                                      <p:to>
                                        <p:strVal val="visible"/>
                                      </p:to>
                                    </p:set>
                                  </p:childTnLst>
                                </p:cTn>
                              </p:par>
                            </p:childTnLst>
                          </p:cTn>
                        </p:par>
                        <p:par>
                          <p:cTn id="942" fill="hold">
                            <p:stCondLst>
                              <p:cond delay="0"/>
                            </p:stCondLst>
                            <p:childTnLst>
                              <p:par>
                                <p:cTn id="943" nodeType="afterEffect" fill="hold" presetClass="entr" presetID="1">
                                  <p:stCondLst>
                                    <p:cond delay="0"/>
                                  </p:stCondLst>
                                  <p:childTnLst>
                                    <p:set>
                                      <p:cBhvr>
                                        <p:cTn id="944" dur="1" fill="hold">
                                          <p:stCondLst>
                                            <p:cond delay="0"/>
                                          </p:stCondLst>
                                        </p:cTn>
                                        <p:tgtEl>
                                          <p:spTgt spid="464"/>
                                        </p:tgtEl>
                                        <p:attrNameLst>
                                          <p:attrName>style.visibility</p:attrName>
                                        </p:attrNameLst>
                                      </p:cBhvr>
                                      <p:to>
                                        <p:strVal val="visible"/>
                                      </p:to>
                                    </p:set>
                                  </p:childTnLst>
                                </p:cTn>
                              </p:par>
                              <p:par>
                                <p:cTn id="945" nodeType="withEffect" fill="hold" presetClass="entr" presetID="1">
                                  <p:stCondLst>
                                    <p:cond delay="0"/>
                                  </p:stCondLst>
                                  <p:childTnLst>
                                    <p:set>
                                      <p:cBhvr>
                                        <p:cTn id="946" dur="1" fill="hold">
                                          <p:stCondLst>
                                            <p:cond delay="0"/>
                                          </p:stCondLst>
                                        </p:cTn>
                                        <p:tgtEl>
                                          <p:spTgt spid="466"/>
                                        </p:tgtEl>
                                        <p:attrNameLst>
                                          <p:attrName>style.visibility</p:attrName>
                                        </p:attrNameLst>
                                      </p:cBhvr>
                                      <p:to>
                                        <p:strVal val="visible"/>
                                      </p:to>
                                    </p:set>
                                  </p:childTnLst>
                                </p:cTn>
                              </p:par>
                              <p:par>
                                <p:cTn id="947" nodeType="withEffect" fill="hold" presetClass="entr" presetID="1">
                                  <p:stCondLst>
                                    <p:cond delay="0"/>
                                  </p:stCondLst>
                                  <p:childTnLst>
                                    <p:set>
                                      <p:cBhvr>
                                        <p:cTn id="948" dur="1" fill="hold">
                                          <p:stCondLst>
                                            <p:cond delay="0"/>
                                          </p:stCondLst>
                                        </p:cTn>
                                        <p:tgtEl>
                                          <p:spTgt spid="465"/>
                                        </p:tgtEl>
                                        <p:attrNameLst>
                                          <p:attrName>style.visibility</p:attrName>
                                        </p:attrNameLst>
                                      </p:cBhvr>
                                      <p:to>
                                        <p:strVal val="visible"/>
                                      </p:to>
                                    </p:set>
                                  </p:childTnLst>
                                </p:cTn>
                              </p:par>
                              <p:par>
                                <p:cTn id="949" nodeType="withEffect" fill="hold" presetClass="entr" presetID="1">
                                  <p:stCondLst>
                                    <p:cond delay="0"/>
                                  </p:stCondLst>
                                  <p:childTnLst>
                                    <p:set>
                                      <p:cBhvr>
                                        <p:cTn id="950" dur="1" fill="hold">
                                          <p:stCondLst>
                                            <p:cond delay="0"/>
                                          </p:stCondLst>
                                        </p:cTn>
                                        <p:tgtEl>
                                          <p:spTgt spid="467"/>
                                        </p:tgtEl>
                                        <p:attrNameLst>
                                          <p:attrName>style.visibility</p:attrName>
                                        </p:attrNameLst>
                                      </p:cBhvr>
                                      <p:to>
                                        <p:strVal val="visible"/>
                                      </p:to>
                                    </p:set>
                                  </p:childTnLst>
                                </p:cTn>
                              </p:par>
                            </p:childTnLst>
                          </p:cTn>
                        </p:par>
                      </p:childTnLst>
                    </p:cTn>
                  </p:par>
                  <p:par>
                    <p:cTn id="951" fill="hold">
                      <p:stCondLst>
                        <p:cond delay="indefinite"/>
                      </p:stCondLst>
                      <p:childTnLst>
                        <p:par>
                          <p:cTn id="952" fill="hold">
                            <p:stCondLst>
                              <p:cond delay="0"/>
                            </p:stCondLst>
                            <p:childTnLst>
                              <p:par>
                                <p:cTn id="953" nodeType="clickEffect" fill="hold" presetClass="entr" presetID="1">
                                  <p:stCondLst>
                                    <p:cond delay="0"/>
                                  </p:stCondLst>
                                  <p:childTnLst>
                                    <p:set>
                                      <p:cBhvr>
                                        <p:cTn id="954" dur="1" fill="hold">
                                          <p:stCondLst>
                                            <p:cond delay="0"/>
                                          </p:stCondLst>
                                        </p:cTn>
                                        <p:tgtEl>
                                          <p:spTgt spid="461"/>
                                        </p:tgtEl>
                                        <p:attrNameLst>
                                          <p:attrName>style.visibility</p:attrName>
                                        </p:attrNameLst>
                                      </p:cBhvr>
                                      <p:to>
                                        <p:strVal val="visible"/>
                                      </p:to>
                                    </p:set>
                                  </p:childTnLst>
                                </p:cTn>
                              </p:par>
                            </p:childTnLst>
                          </p:cTn>
                        </p:par>
                        <p:par>
                          <p:cTn id="955" fill="hold">
                            <p:stCondLst>
                              <p:cond delay="0"/>
                            </p:stCondLst>
                            <p:childTnLst>
                              <p:par>
                                <p:cTn id="956" nodeType="afterEffect" fill="hold" presetClass="entr" presetID="1">
                                  <p:stCondLst>
                                    <p:cond delay="1000"/>
                                  </p:stCondLst>
                                  <p:childTnLst>
                                    <p:set>
                                      <p:cBhvr>
                                        <p:cTn id="957" dur="1" fill="hold">
                                          <p:stCondLst>
                                            <p:cond delay="0"/>
                                          </p:stCondLst>
                                        </p:cTn>
                                        <p:tgtEl>
                                          <p:spTgt spid="468"/>
                                        </p:tgtEl>
                                        <p:attrNameLst>
                                          <p:attrName>style.visibility</p:attrName>
                                        </p:attrNameLst>
                                      </p:cBhvr>
                                      <p:to>
                                        <p:strVal val="visible"/>
                                      </p:to>
                                    </p:set>
                                  </p:childTnLst>
                                </p:cTn>
                              </p:par>
                            </p:childTnLst>
                          </p:cTn>
                        </p:par>
                      </p:childTnLst>
                    </p:cTn>
                  </p:par>
                  <p:par>
                    <p:cTn id="958" fill="hold">
                      <p:stCondLst>
                        <p:cond delay="indefinite"/>
                      </p:stCondLst>
                      <p:childTnLst>
                        <p:par>
                          <p:cTn id="959" fill="hold">
                            <p:stCondLst>
                              <p:cond delay="0"/>
                            </p:stCondLst>
                            <p:childTnLst>
                              <p:par>
                                <p:cTn id="960" nodeType="clickEffect" fill="hold" presetClass="entr" presetID="1">
                                  <p:stCondLst>
                                    <p:cond delay="0"/>
                                  </p:stCondLst>
                                  <p:childTnLst>
                                    <p:set>
                                      <p:cBhvr>
                                        <p:cTn id="961" dur="1" fill="hold">
                                          <p:stCondLst>
                                            <p:cond delay="0"/>
                                          </p:stCondLst>
                                        </p:cTn>
                                        <p:tgtEl>
                                          <p:spTgt spid="462"/>
                                        </p:tgtEl>
                                        <p:attrNameLst>
                                          <p:attrName>style.visibility</p:attrName>
                                        </p:attrNameLst>
                                      </p:cBhvr>
                                      <p:to>
                                        <p:strVal val="visible"/>
                                      </p:to>
                                    </p:set>
                                  </p:childTnLst>
                                </p:cTn>
                              </p:par>
                            </p:childTnLst>
                          </p:cTn>
                        </p:par>
                        <p:par>
                          <p:cTn id="962" fill="hold">
                            <p:stCondLst>
                              <p:cond delay="0"/>
                            </p:stCondLst>
                            <p:childTnLst>
                              <p:par>
                                <p:cTn id="963" nodeType="afterEffect" fill="hold" presetClass="exit" presetID="1">
                                  <p:stCondLst>
                                    <p:cond delay="1000"/>
                                  </p:stCondLst>
                                  <p:childTnLst>
                                    <p:set>
                                      <p:cBhvr>
                                        <p:cTn id="964" dur="1" fill="hold">
                                          <p:stCondLst>
                                            <p:cond delay="0"/>
                                          </p:stCondLst>
                                        </p:cTn>
                                        <p:tgtEl>
                                          <p:spTgt spid="468"/>
                                        </p:tgtEl>
                                        <p:attrNameLst>
                                          <p:attrName>style.visibility</p:attrName>
                                        </p:attrNameLst>
                                      </p:cBhvr>
                                      <p:to>
                                        <p:strVal val="hidden"/>
                                      </p:to>
                                    </p:set>
                                  </p:childTnLst>
                                </p:cTn>
                              </p:par>
                            </p:childTnLst>
                          </p:cTn>
                        </p:par>
                      </p:childTnLst>
                    </p:cTn>
                  </p:par>
                  <p:par>
                    <p:cTn id="965" fill="hold">
                      <p:stCondLst>
                        <p:cond delay="indefinite"/>
                      </p:stCondLst>
                      <p:childTnLst>
                        <p:par>
                          <p:cTn id="966" fill="hold">
                            <p:stCondLst>
                              <p:cond delay="0"/>
                            </p:stCondLst>
                            <p:childTnLst>
                              <p:par>
                                <p:cTn id="967" nodeType="clickEffect" fill="hold" presetClass="entr" presetID="1">
                                  <p:stCondLst>
                                    <p:cond delay="0"/>
                                  </p:stCondLst>
                                  <p:childTnLst>
                                    <p:set>
                                      <p:cBhvr>
                                        <p:cTn id="968" dur="1" fill="hold">
                                          <p:stCondLst>
                                            <p:cond delay="0"/>
                                          </p:stCondLst>
                                        </p:cTn>
                                        <p:tgtEl>
                                          <p:spTgt spid="469"/>
                                        </p:tgtEl>
                                        <p:attrNameLst>
                                          <p:attrName>style.visibility</p:attrName>
                                        </p:attrNameLst>
                                      </p:cBhvr>
                                      <p:to>
                                        <p:strVal val="visible"/>
                                      </p:to>
                                    </p:set>
                                  </p:childTnLst>
                                </p:cTn>
                              </p:par>
                            </p:childTnLst>
                          </p:cTn>
                        </p:par>
                        <p:par>
                          <p:cTn id="969" fill="hold">
                            <p:stCondLst>
                              <p:cond delay="0"/>
                            </p:stCondLst>
                            <p:childTnLst>
                              <p:par>
                                <p:cTn id="970" nodeType="afterEffect" fill="hold" presetClass="emph" presetID="1" presetSubtype="10">
                                  <p:stCondLst>
                                    <p:cond delay="0"/>
                                  </p:stCondLst>
                                  <p:childTnLst>
                                    <p:animClr clrSpc="hsl" dir="ccw">
                                      <p:cBhvr>
                                        <p:cTn id="971" dur="2000" fill="hold"/>
                                        <p:tgtEl>
                                          <p:spTgt spid="472"/>
                                        </p:tgtEl>
                                        <p:attrNameLst>
                                          <p:attrName>fillcolor</p:attrName>
                                        </p:attrNameLst>
                                      </p:cBhvr>
                                      <p:to>
                                        <a:srgbClr val="f7070d"/>
                                      </p:to>
                                    </p:animClr>
                                    <p:set>
                                      <p:cBhvr>
                                        <p:cTn id="972" dur="2000" fill="hold"/>
                                        <p:tgtEl>
                                          <p:spTgt spid="472"/>
                                        </p:tgtEl>
                                        <p:attrNameLst>
                                          <p:attrName>fill.type</p:attrName>
                                        </p:attrNameLst>
                                      </p:cBhvr>
                                      <p:to>
                                        <p:strVal val="solid"/>
                                      </p:to>
                                    </p:set>
                                    <p:set>
                                      <p:cBhvr>
                                        <p:cTn id="973" dur="2000" fill="hold"/>
                                        <p:tgtEl>
                                          <p:spTgt spid="472"/>
                                        </p:tgtEl>
                                        <p:attrNameLst>
                                          <p:attrName>fill.on</p:attrName>
                                        </p:attrNameLst>
                                      </p:cBhvr>
                                      <p:to>
                                        <p:strVal val="true"/>
                                      </p:to>
                                    </p:set>
                                  </p:childTnLst>
                                </p:cTn>
                              </p:par>
                            </p:childTnLst>
                          </p:cTn>
                        </p:par>
                      </p:childTnLst>
                    </p:cTn>
                  </p:par>
                  <p:par>
                    <p:cTn id="974" fill="hold">
                      <p:stCondLst>
                        <p:cond delay="indefinite"/>
                      </p:stCondLst>
                      <p:childTnLst>
                        <p:par>
                          <p:cTn id="975" fill="hold">
                            <p:stCondLst>
                              <p:cond delay="0"/>
                            </p:stCondLst>
                            <p:childTnLst>
                              <p:par>
                                <p:cTn id="976" nodeType="clickEffect" fill="hold" presetClass="entr" presetID="1">
                                  <p:stCondLst>
                                    <p:cond delay="0"/>
                                  </p:stCondLst>
                                  <p:childTnLst>
                                    <p:set>
                                      <p:cBhvr>
                                        <p:cTn id="977"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Organigramme : Processus 2"/>
          <p:cNvSpPr/>
          <p:nvPr/>
        </p:nvSpPr>
        <p:spPr>
          <a:xfrm>
            <a:off x="4973040" y="1930680"/>
            <a:ext cx="520920" cy="131724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75" name="ZoneTexte 4"/>
          <p:cNvSpPr/>
          <p:nvPr/>
        </p:nvSpPr>
        <p:spPr>
          <a:xfrm>
            <a:off x="581760" y="840960"/>
            <a:ext cx="8915400" cy="124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Chaque </a:t>
            </a:r>
            <a:r>
              <a:rPr b="0" lang="fr-FR" sz="2400" spc="-1" strike="noStrike">
                <a:solidFill>
                  <a:srgbClr val="ff0000"/>
                </a:solidFill>
                <a:latin typeface="Script MT Bold"/>
              </a:rPr>
              <a:t>fin de prêt </a:t>
            </a:r>
            <a:r>
              <a:rPr b="0" lang="fr-FR" sz="2400" spc="-1" strike="noStrike">
                <a:solidFill>
                  <a:schemeClr val="dk1"/>
                </a:solidFill>
                <a:latin typeface="Script MT Bold"/>
              </a:rPr>
              <a:t>a pour effet d’appuyer sur le piston !!! Rien de plus en matière de création de monnaie.</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476" name="Flèche droite 17"/>
          <p:cNvSpPr/>
          <p:nvPr/>
        </p:nvSpPr>
        <p:spPr>
          <a:xfrm>
            <a:off x="1069560" y="2382840"/>
            <a:ext cx="1199160" cy="235440"/>
          </a:xfrm>
          <a:prstGeom prst="rightArrow">
            <a:avLst>
              <a:gd name="adj1" fmla="val 50000"/>
              <a:gd name="adj2" fmla="val 50000"/>
            </a:avLst>
          </a:prstGeom>
          <a:solidFill>
            <a:srgbClr val="72c23c"/>
          </a:solidFill>
          <a:ln>
            <a:solidFill>
              <a:srgbClr val="548f2c"/>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77" name="Organigramme : Processus 19"/>
          <p:cNvSpPr/>
          <p:nvPr/>
        </p:nvSpPr>
        <p:spPr>
          <a:xfrm>
            <a:off x="5439960" y="1945440"/>
            <a:ext cx="520920" cy="1317240"/>
          </a:xfrm>
          <a:prstGeom prst="flowChartProcess">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78" name="Organigramme : Processus 20"/>
          <p:cNvSpPr/>
          <p:nvPr/>
        </p:nvSpPr>
        <p:spPr>
          <a:xfrm>
            <a:off x="5941440" y="1925640"/>
            <a:ext cx="520920" cy="1317240"/>
          </a:xfrm>
          <a:prstGeom prst="flowChartProcess">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79" name="Organigramme : Processus 21"/>
          <p:cNvSpPr/>
          <p:nvPr/>
        </p:nvSpPr>
        <p:spPr>
          <a:xfrm>
            <a:off x="6462720" y="1925640"/>
            <a:ext cx="520920" cy="1317240"/>
          </a:xfrm>
          <a:prstGeom prst="flowChartProcess">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80" name="Organigramme : Processus 22"/>
          <p:cNvSpPr/>
          <p:nvPr/>
        </p:nvSpPr>
        <p:spPr>
          <a:xfrm>
            <a:off x="6983640" y="1925640"/>
            <a:ext cx="520920" cy="1317240"/>
          </a:xfrm>
          <a:prstGeom prst="flowChartProcess">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81" name="Organigramme : Processus 23"/>
          <p:cNvSpPr/>
          <p:nvPr/>
        </p:nvSpPr>
        <p:spPr>
          <a:xfrm>
            <a:off x="7495200" y="1925640"/>
            <a:ext cx="520920" cy="1317240"/>
          </a:xfrm>
          <a:prstGeom prst="flowChartProcess">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482" name="Organigramme : Processus 24"/>
          <p:cNvSpPr/>
          <p:nvPr/>
        </p:nvSpPr>
        <p:spPr>
          <a:xfrm>
            <a:off x="4466880" y="1935360"/>
            <a:ext cx="520920" cy="131724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nvGrpSpPr>
          <p:cNvPr id="483" name="Groupe 43"/>
          <p:cNvGrpSpPr/>
          <p:nvPr/>
        </p:nvGrpSpPr>
        <p:grpSpPr>
          <a:xfrm>
            <a:off x="2746080" y="1920600"/>
            <a:ext cx="2713680" cy="1317600"/>
            <a:chOff x="2746080" y="1920600"/>
            <a:chExt cx="2713680" cy="1317600"/>
          </a:xfrm>
        </p:grpSpPr>
        <p:cxnSp>
          <p:nvCxnSpPr>
            <p:cNvPr id="484" name="Connecteur droit 8"/>
            <p:cNvCxnSpPr/>
            <p:nvPr/>
          </p:nvCxnSpPr>
          <p:spPr>
            <a:xfrm flipH="1" flipV="1">
              <a:off x="5434920" y="1920600"/>
              <a:ext cx="10440" cy="1317960"/>
            </a:xfrm>
            <a:prstGeom prst="straightConnector1">
              <a:avLst/>
            </a:prstGeom>
            <a:ln w="50800">
              <a:solidFill>
                <a:srgbClr val="624d38"/>
              </a:solidFill>
              <a:round/>
            </a:ln>
          </p:spPr>
        </p:cxnSp>
        <p:cxnSp>
          <p:nvCxnSpPr>
            <p:cNvPr id="485" name="Connecteur droit 13"/>
            <p:cNvCxnSpPr/>
            <p:nvPr/>
          </p:nvCxnSpPr>
          <p:spPr>
            <a:xfrm flipH="1" flipV="1">
              <a:off x="2755800" y="2239920"/>
              <a:ext cx="5040" cy="595440"/>
            </a:xfrm>
            <a:prstGeom prst="straightConnector1">
              <a:avLst/>
            </a:prstGeom>
            <a:ln w="50800">
              <a:solidFill>
                <a:srgbClr val="624d38"/>
              </a:solidFill>
              <a:round/>
            </a:ln>
          </p:spPr>
        </p:cxnSp>
        <p:cxnSp>
          <p:nvCxnSpPr>
            <p:cNvPr id="486" name="Connecteur droit 31"/>
            <p:cNvCxnSpPr/>
            <p:nvPr/>
          </p:nvCxnSpPr>
          <p:spPr>
            <a:xfrm flipH="1" flipV="1">
              <a:off x="2746080" y="2544840"/>
              <a:ext cx="2714040" cy="10080"/>
            </a:xfrm>
            <a:prstGeom prst="straightConnector1">
              <a:avLst/>
            </a:prstGeom>
            <a:ln w="50800">
              <a:solidFill>
                <a:srgbClr val="624d38"/>
              </a:solidFill>
              <a:round/>
            </a:ln>
          </p:spPr>
        </p:cxnSp>
      </p:grpSp>
      <p:grpSp>
        <p:nvGrpSpPr>
          <p:cNvPr id="487" name="Groupe 42"/>
          <p:cNvGrpSpPr/>
          <p:nvPr/>
        </p:nvGrpSpPr>
        <p:grpSpPr>
          <a:xfrm>
            <a:off x="3237480" y="1915560"/>
            <a:ext cx="2723400" cy="1317600"/>
            <a:chOff x="3237480" y="1915560"/>
            <a:chExt cx="2723400" cy="1317600"/>
          </a:xfrm>
        </p:grpSpPr>
        <p:cxnSp>
          <p:nvCxnSpPr>
            <p:cNvPr id="488" name="Connecteur droit 25"/>
            <p:cNvCxnSpPr/>
            <p:nvPr/>
          </p:nvCxnSpPr>
          <p:spPr>
            <a:xfrm flipH="1" flipV="1">
              <a:off x="5951160" y="1915560"/>
              <a:ext cx="10080" cy="1317960"/>
            </a:xfrm>
            <a:prstGeom prst="straightConnector1">
              <a:avLst/>
            </a:prstGeom>
            <a:ln w="50800">
              <a:solidFill>
                <a:srgbClr val="624d38"/>
              </a:solidFill>
              <a:round/>
            </a:ln>
          </p:spPr>
        </p:cxnSp>
        <p:cxnSp>
          <p:nvCxnSpPr>
            <p:cNvPr id="489" name="Connecteur droit 30"/>
            <p:cNvCxnSpPr/>
            <p:nvPr/>
          </p:nvCxnSpPr>
          <p:spPr>
            <a:xfrm flipH="1" flipV="1">
              <a:off x="3237480" y="2535120"/>
              <a:ext cx="2714040" cy="10080"/>
            </a:xfrm>
            <a:prstGeom prst="straightConnector1">
              <a:avLst/>
            </a:prstGeom>
            <a:ln w="50800">
              <a:solidFill>
                <a:srgbClr val="624d38"/>
              </a:solidFill>
              <a:round/>
            </a:ln>
          </p:spPr>
        </p:cxnSp>
        <p:cxnSp>
          <p:nvCxnSpPr>
            <p:cNvPr id="490" name="Connecteur droit 32"/>
            <p:cNvCxnSpPr/>
            <p:nvPr/>
          </p:nvCxnSpPr>
          <p:spPr>
            <a:xfrm flipH="1" flipV="1">
              <a:off x="3242520" y="2235240"/>
              <a:ext cx="5040" cy="595080"/>
            </a:xfrm>
            <a:prstGeom prst="straightConnector1">
              <a:avLst/>
            </a:prstGeom>
            <a:ln w="50800">
              <a:solidFill>
                <a:srgbClr val="624d38"/>
              </a:solidFill>
              <a:round/>
            </a:ln>
          </p:spPr>
        </p:cxnSp>
      </p:grpSp>
      <p:grpSp>
        <p:nvGrpSpPr>
          <p:cNvPr id="491" name="Groupe 40"/>
          <p:cNvGrpSpPr/>
          <p:nvPr/>
        </p:nvGrpSpPr>
        <p:grpSpPr>
          <a:xfrm>
            <a:off x="3748680" y="1915560"/>
            <a:ext cx="2733480" cy="1317600"/>
            <a:chOff x="3748680" y="1915560"/>
            <a:chExt cx="2733480" cy="1317600"/>
          </a:xfrm>
        </p:grpSpPr>
        <p:cxnSp>
          <p:nvCxnSpPr>
            <p:cNvPr id="492" name="Connecteur droit 26"/>
            <p:cNvCxnSpPr/>
            <p:nvPr/>
          </p:nvCxnSpPr>
          <p:spPr>
            <a:xfrm flipH="1" flipV="1">
              <a:off x="6472440" y="1915560"/>
              <a:ext cx="10080" cy="1317960"/>
            </a:xfrm>
            <a:prstGeom prst="straightConnector1">
              <a:avLst/>
            </a:prstGeom>
            <a:ln w="50800">
              <a:solidFill>
                <a:srgbClr val="624d38"/>
              </a:solidFill>
              <a:round/>
            </a:ln>
          </p:spPr>
        </p:cxnSp>
        <p:cxnSp>
          <p:nvCxnSpPr>
            <p:cNvPr id="493" name="Connecteur droit 29"/>
            <p:cNvCxnSpPr/>
            <p:nvPr/>
          </p:nvCxnSpPr>
          <p:spPr>
            <a:xfrm flipH="1" flipV="1">
              <a:off x="3748680" y="2544840"/>
              <a:ext cx="2714040" cy="10080"/>
            </a:xfrm>
            <a:prstGeom prst="straightConnector1">
              <a:avLst/>
            </a:prstGeom>
            <a:ln w="50800">
              <a:solidFill>
                <a:srgbClr val="624d38"/>
              </a:solidFill>
              <a:round/>
            </a:ln>
          </p:spPr>
        </p:cxnSp>
        <p:cxnSp>
          <p:nvCxnSpPr>
            <p:cNvPr id="494" name="Connecteur droit 33"/>
            <p:cNvCxnSpPr/>
            <p:nvPr/>
          </p:nvCxnSpPr>
          <p:spPr>
            <a:xfrm flipH="1" flipV="1">
              <a:off x="3753720" y="2254680"/>
              <a:ext cx="5400" cy="595440"/>
            </a:xfrm>
            <a:prstGeom prst="straightConnector1">
              <a:avLst/>
            </a:prstGeom>
            <a:ln w="50800">
              <a:solidFill>
                <a:srgbClr val="624d38"/>
              </a:solidFill>
              <a:round/>
            </a:ln>
          </p:spPr>
        </p:cxnSp>
      </p:grpSp>
      <p:grpSp>
        <p:nvGrpSpPr>
          <p:cNvPr id="495" name="Groupe 37"/>
          <p:cNvGrpSpPr/>
          <p:nvPr/>
        </p:nvGrpSpPr>
        <p:grpSpPr>
          <a:xfrm>
            <a:off x="4284720" y="1915560"/>
            <a:ext cx="2728440" cy="1317600"/>
            <a:chOff x="4284720" y="1915560"/>
            <a:chExt cx="2728440" cy="1317600"/>
          </a:xfrm>
        </p:grpSpPr>
        <p:cxnSp>
          <p:nvCxnSpPr>
            <p:cNvPr id="496" name="Connecteur droit 10"/>
            <p:cNvCxnSpPr/>
            <p:nvPr/>
          </p:nvCxnSpPr>
          <p:spPr>
            <a:xfrm flipH="1" flipV="1">
              <a:off x="4294440" y="2539800"/>
              <a:ext cx="2714040" cy="10440"/>
            </a:xfrm>
            <a:prstGeom prst="straightConnector1">
              <a:avLst/>
            </a:prstGeom>
            <a:ln w="50800">
              <a:solidFill>
                <a:srgbClr val="624d38"/>
              </a:solidFill>
              <a:round/>
            </a:ln>
          </p:spPr>
        </p:cxnSp>
        <p:cxnSp>
          <p:nvCxnSpPr>
            <p:cNvPr id="497" name="Connecteur droit 27"/>
            <p:cNvCxnSpPr/>
            <p:nvPr/>
          </p:nvCxnSpPr>
          <p:spPr>
            <a:xfrm flipH="1" flipV="1">
              <a:off x="7003440" y="1915560"/>
              <a:ext cx="10080" cy="1317960"/>
            </a:xfrm>
            <a:prstGeom prst="straightConnector1">
              <a:avLst/>
            </a:prstGeom>
            <a:ln w="50800">
              <a:solidFill>
                <a:srgbClr val="624d38"/>
              </a:solidFill>
              <a:round/>
            </a:ln>
          </p:spPr>
        </p:cxnSp>
        <p:cxnSp>
          <p:nvCxnSpPr>
            <p:cNvPr id="498" name="Connecteur droit 34"/>
            <p:cNvCxnSpPr/>
            <p:nvPr/>
          </p:nvCxnSpPr>
          <p:spPr>
            <a:xfrm flipH="1" flipV="1">
              <a:off x="4284720" y="2244960"/>
              <a:ext cx="5040" cy="595080"/>
            </a:xfrm>
            <a:prstGeom prst="straightConnector1">
              <a:avLst/>
            </a:prstGeom>
            <a:ln w="50800">
              <a:solidFill>
                <a:srgbClr val="624d38"/>
              </a:solidFill>
              <a:round/>
            </a:ln>
          </p:spPr>
        </p:cxnSp>
      </p:grpSp>
      <p:sp>
        <p:nvSpPr>
          <p:cNvPr id="499" name="ZoneTexte 44"/>
          <p:cNvSpPr/>
          <p:nvPr/>
        </p:nvSpPr>
        <p:spPr>
          <a:xfrm>
            <a:off x="573120" y="4547160"/>
            <a:ext cx="8915400" cy="1613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Ainsi l’économie réelle est chaque jour un peu plus appauvrie au profit de la finance qui s’enrichit toujours plus …</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500" name="ZoneTexte 35"/>
          <p:cNvSpPr/>
          <p:nvPr/>
        </p:nvSpPr>
        <p:spPr>
          <a:xfrm>
            <a:off x="608040" y="3347640"/>
            <a:ext cx="891540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Nous sommes dans une société de la dette. Tout les acteurs économiques sont endettés, les particuliers, les entreprises, les institutions ( hôpitaux, pole emploi …) et bien sûr les états.</a:t>
            </a:r>
            <a:endParaRPr b="0" lang="fr-FR" sz="2400" spc="-1" strike="noStrike">
              <a:solidFill>
                <a:srgbClr val="000000"/>
              </a:solidFill>
              <a:latin typeface="Arial"/>
            </a:endParaRPr>
          </a:p>
        </p:txBody>
      </p:sp>
      <p:sp>
        <p:nvSpPr>
          <p:cNvPr id="501" name="ZoneTexte 36"/>
          <p:cNvSpPr/>
          <p:nvPr/>
        </p:nvSpPr>
        <p:spPr>
          <a:xfrm>
            <a:off x="443520" y="5542200"/>
            <a:ext cx="9656280" cy="1370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ff0000"/>
                </a:solidFill>
                <a:latin typeface="Script MT Bold"/>
              </a:rPr>
              <a:t>Voila pourquoi le manque d’argent est réel mais seulement dans l’économie des gens qui travaillent, l’économie réelle !</a:t>
            </a:r>
            <a:endParaRPr b="0" lang="fr-FR" sz="2800" spc="-1" strike="noStrike">
              <a:solidFill>
                <a:srgbClr val="000000"/>
              </a:solidFill>
              <a:latin typeface="Arial"/>
            </a:endParaRPr>
          </a:p>
        </p:txBody>
      </p:sp>
      <p:sp>
        <p:nvSpPr>
          <p:cNvPr id="502" name="ZoneTexte 39"/>
          <p:cNvSpPr/>
          <p:nvPr/>
        </p:nvSpPr>
        <p:spPr>
          <a:xfrm>
            <a:off x="352440" y="188280"/>
            <a:ext cx="8467200" cy="11869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70c0"/>
                </a:solidFill>
                <a:latin typeface="Script MT Bold"/>
              </a:rPr>
              <a:t>-7- Création monétaire et économie réelle.</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978" dur="indefinite" restart="never" nodeType="tmRoot">
          <p:childTnLst>
            <p:seq>
              <p:cTn id="979" dur="indefinite" nodeType="mainSeq">
                <p:childTnLst>
                  <p:par>
                    <p:cTn id="980" fill="hold">
                      <p:stCondLst>
                        <p:cond delay="indefinite"/>
                      </p:stCondLst>
                      <p:childTnLst>
                        <p:par>
                          <p:cTn id="981" fill="hold">
                            <p:stCondLst>
                              <p:cond delay="0"/>
                            </p:stCondLst>
                            <p:childTnLst>
                              <p:par>
                                <p:cTn id="982" nodeType="clickEffect" fill="hold" presetClass="entr" presetID="1">
                                  <p:stCondLst>
                                    <p:cond delay="0"/>
                                  </p:stCondLst>
                                  <p:childTnLst>
                                    <p:set>
                                      <p:cBhvr>
                                        <p:cTn id="983" dur="1" fill="hold">
                                          <p:stCondLst>
                                            <p:cond delay="0"/>
                                          </p:stCondLst>
                                        </p:cTn>
                                        <p:tgtEl>
                                          <p:spTgt spid="475"/>
                                        </p:tgtEl>
                                        <p:attrNameLst>
                                          <p:attrName>style.visibility</p:attrName>
                                        </p:attrNameLst>
                                      </p:cBhvr>
                                      <p:to>
                                        <p:strVal val="visible"/>
                                      </p:to>
                                    </p:set>
                                  </p:childTnLst>
                                </p:cTn>
                              </p:par>
                            </p:childTnLst>
                          </p:cTn>
                        </p:par>
                      </p:childTnLst>
                    </p:cTn>
                  </p:par>
                  <p:par>
                    <p:cTn id="984" fill="hold">
                      <p:stCondLst>
                        <p:cond delay="indefinite"/>
                      </p:stCondLst>
                      <p:childTnLst>
                        <p:par>
                          <p:cTn id="985" fill="hold">
                            <p:stCondLst>
                              <p:cond delay="0"/>
                            </p:stCondLst>
                            <p:childTnLst>
                              <p:par>
                                <p:cTn id="986" nodeType="clickEffect" fill="hold" presetClass="emph" presetID="1" presetSubtype="2">
                                  <p:stCondLst>
                                    <p:cond delay="0"/>
                                  </p:stCondLst>
                                  <p:childTnLst>
                                    <p:animClr clrSpc="rgb">
                                      <p:cBhvr>
                                        <p:cTn id="987" dur="2000" fill="hold"/>
                                        <p:tgtEl>
                                          <p:spTgt spid="477"/>
                                        </p:tgtEl>
                                        <p:attrNameLst>
                                          <p:attrName>fillcolor</p:attrName>
                                        </p:attrNameLst>
                                      </p:cBhvr>
                                      <p:to>
                                        <a:srgbClr val="f90b05"/>
                                      </p:to>
                                    </p:animClr>
                                    <p:set>
                                      <p:cBhvr>
                                        <p:cTn id="988" dur="2000" fill="hold"/>
                                        <p:tgtEl>
                                          <p:spTgt spid="477"/>
                                        </p:tgtEl>
                                        <p:attrNameLst>
                                          <p:attrName>fill.type</p:attrName>
                                        </p:attrNameLst>
                                      </p:cBhvr>
                                      <p:to>
                                        <p:strVal val="solid"/>
                                      </p:to>
                                    </p:set>
                                    <p:set>
                                      <p:cBhvr>
                                        <p:cTn id="989" dur="2000" fill="hold"/>
                                        <p:tgtEl>
                                          <p:spTgt spid="477"/>
                                        </p:tgtEl>
                                        <p:attrNameLst>
                                          <p:attrName>fill.on</p:attrName>
                                        </p:attrNameLst>
                                      </p:cBhvr>
                                      <p:to>
                                        <p:strVal val="true"/>
                                      </p:to>
                                    </p:set>
                                  </p:childTnLst>
                                </p:cTn>
                              </p:par>
                              <p:par>
                                <p:cTn id="990" nodeType="withEffect" fill="hold" presetClass="exit" presetID="1">
                                  <p:stCondLst>
                                    <p:cond delay="0"/>
                                  </p:stCondLst>
                                  <p:childTnLst>
                                    <p:set>
                                      <p:cBhvr>
                                        <p:cTn id="991" dur="1" fill="hold">
                                          <p:stCondLst>
                                            <p:cond delay="0"/>
                                          </p:stCondLst>
                                        </p:cTn>
                                        <p:tgtEl>
                                          <p:spTgt spid="483"/>
                                        </p:tgtEl>
                                        <p:attrNameLst>
                                          <p:attrName>style.visibility</p:attrName>
                                        </p:attrNameLst>
                                      </p:cBhvr>
                                      <p:to>
                                        <p:strVal val="hidden"/>
                                      </p:to>
                                    </p:set>
                                  </p:childTnLst>
                                </p:cTn>
                              </p:par>
                              <p:par>
                                <p:cTn id="992" nodeType="withEffect" fill="hold" presetClass="entr" presetID="1">
                                  <p:stCondLst>
                                    <p:cond delay="0"/>
                                  </p:stCondLst>
                                  <p:childTnLst>
                                    <p:set>
                                      <p:cBhvr>
                                        <p:cTn id="993" dur="1" fill="hold">
                                          <p:stCondLst>
                                            <p:cond delay="0"/>
                                          </p:stCondLst>
                                        </p:cTn>
                                        <p:tgtEl>
                                          <p:spTgt spid="487"/>
                                        </p:tgtEl>
                                        <p:attrNameLst>
                                          <p:attrName>style.visibility</p:attrName>
                                        </p:attrNameLst>
                                      </p:cBhvr>
                                      <p:to>
                                        <p:strVal val="visible"/>
                                      </p:to>
                                    </p:set>
                                  </p:childTnLst>
                                </p:cTn>
                              </p:par>
                            </p:childTnLst>
                          </p:cTn>
                        </p:par>
                      </p:childTnLst>
                    </p:cTn>
                  </p:par>
                  <p:par>
                    <p:cTn id="994" fill="hold">
                      <p:stCondLst>
                        <p:cond delay="indefinite"/>
                      </p:stCondLst>
                      <p:childTnLst>
                        <p:par>
                          <p:cTn id="995" fill="hold">
                            <p:stCondLst>
                              <p:cond delay="0"/>
                            </p:stCondLst>
                            <p:childTnLst>
                              <p:par>
                                <p:cTn id="996" nodeType="clickEffect" fill="hold" presetClass="emph" presetID="1" presetSubtype="2">
                                  <p:stCondLst>
                                    <p:cond delay="0"/>
                                  </p:stCondLst>
                                  <p:childTnLst>
                                    <p:animClr clrSpc="rgb">
                                      <p:cBhvr>
                                        <p:cTn id="997" dur="2000" fill="hold"/>
                                        <p:tgtEl>
                                          <p:spTgt spid="478"/>
                                        </p:tgtEl>
                                        <p:attrNameLst>
                                          <p:attrName>fillcolor</p:attrName>
                                        </p:attrNameLst>
                                      </p:cBhvr>
                                      <p:to>
                                        <a:srgbClr val="f90b05"/>
                                      </p:to>
                                    </p:animClr>
                                    <p:set>
                                      <p:cBhvr>
                                        <p:cTn id="998" dur="2000" fill="hold"/>
                                        <p:tgtEl>
                                          <p:spTgt spid="478"/>
                                        </p:tgtEl>
                                        <p:attrNameLst>
                                          <p:attrName>fill.type</p:attrName>
                                        </p:attrNameLst>
                                      </p:cBhvr>
                                      <p:to>
                                        <p:strVal val="solid"/>
                                      </p:to>
                                    </p:set>
                                    <p:set>
                                      <p:cBhvr>
                                        <p:cTn id="999" dur="2000" fill="hold"/>
                                        <p:tgtEl>
                                          <p:spTgt spid="478"/>
                                        </p:tgtEl>
                                        <p:attrNameLst>
                                          <p:attrName>fill.on</p:attrName>
                                        </p:attrNameLst>
                                      </p:cBhvr>
                                      <p:to>
                                        <p:strVal val="true"/>
                                      </p:to>
                                    </p:set>
                                  </p:childTnLst>
                                </p:cTn>
                              </p:par>
                              <p:par>
                                <p:cTn id="1000" nodeType="withEffect" fill="hold" presetClass="exit" presetID="1">
                                  <p:stCondLst>
                                    <p:cond delay="0"/>
                                  </p:stCondLst>
                                  <p:childTnLst>
                                    <p:set>
                                      <p:cBhvr>
                                        <p:cTn id="1001" dur="1" fill="hold">
                                          <p:stCondLst>
                                            <p:cond delay="0"/>
                                          </p:stCondLst>
                                        </p:cTn>
                                        <p:tgtEl>
                                          <p:spTgt spid="487"/>
                                        </p:tgtEl>
                                        <p:attrNameLst>
                                          <p:attrName>style.visibility</p:attrName>
                                        </p:attrNameLst>
                                      </p:cBhvr>
                                      <p:to>
                                        <p:strVal val="hidden"/>
                                      </p:to>
                                    </p:set>
                                  </p:childTnLst>
                                </p:cTn>
                              </p:par>
                              <p:par>
                                <p:cTn id="1002" nodeType="withEffect" fill="hold" presetClass="entr" presetID="1">
                                  <p:stCondLst>
                                    <p:cond delay="0"/>
                                  </p:stCondLst>
                                  <p:childTnLst>
                                    <p:set>
                                      <p:cBhvr>
                                        <p:cTn id="1003" dur="1" fill="hold">
                                          <p:stCondLst>
                                            <p:cond delay="0"/>
                                          </p:stCondLst>
                                        </p:cTn>
                                        <p:tgtEl>
                                          <p:spTgt spid="491"/>
                                        </p:tgtEl>
                                        <p:attrNameLst>
                                          <p:attrName>style.visibility</p:attrName>
                                        </p:attrNameLst>
                                      </p:cBhvr>
                                      <p:to>
                                        <p:strVal val="visible"/>
                                      </p:to>
                                    </p:set>
                                  </p:childTnLst>
                                </p:cTn>
                              </p:par>
                            </p:childTnLst>
                          </p:cTn>
                        </p:par>
                      </p:childTnLst>
                    </p:cTn>
                  </p:par>
                  <p:par>
                    <p:cTn id="1004" fill="hold">
                      <p:stCondLst>
                        <p:cond delay="indefinite"/>
                      </p:stCondLst>
                      <p:childTnLst>
                        <p:par>
                          <p:cTn id="1005" fill="hold">
                            <p:stCondLst>
                              <p:cond delay="0"/>
                            </p:stCondLst>
                            <p:childTnLst>
                              <p:par>
                                <p:cTn id="1006" nodeType="clickEffect" fill="hold" presetClass="emph" presetID="1" presetSubtype="2">
                                  <p:stCondLst>
                                    <p:cond delay="0"/>
                                  </p:stCondLst>
                                  <p:childTnLst>
                                    <p:animClr clrSpc="rgb">
                                      <p:cBhvr>
                                        <p:cTn id="1007" dur="2000" fill="hold"/>
                                        <p:tgtEl>
                                          <p:spTgt spid="479"/>
                                        </p:tgtEl>
                                        <p:attrNameLst>
                                          <p:attrName>fillcolor</p:attrName>
                                        </p:attrNameLst>
                                      </p:cBhvr>
                                      <p:to>
                                        <a:srgbClr val="f90b05"/>
                                      </p:to>
                                    </p:animClr>
                                    <p:set>
                                      <p:cBhvr>
                                        <p:cTn id="1008" dur="2000" fill="hold"/>
                                        <p:tgtEl>
                                          <p:spTgt spid="479"/>
                                        </p:tgtEl>
                                        <p:attrNameLst>
                                          <p:attrName>fill.type</p:attrName>
                                        </p:attrNameLst>
                                      </p:cBhvr>
                                      <p:to>
                                        <p:strVal val="solid"/>
                                      </p:to>
                                    </p:set>
                                    <p:set>
                                      <p:cBhvr>
                                        <p:cTn id="1009" dur="2000" fill="hold"/>
                                        <p:tgtEl>
                                          <p:spTgt spid="479"/>
                                        </p:tgtEl>
                                        <p:attrNameLst>
                                          <p:attrName>fill.on</p:attrName>
                                        </p:attrNameLst>
                                      </p:cBhvr>
                                      <p:to>
                                        <p:strVal val="true"/>
                                      </p:to>
                                    </p:set>
                                  </p:childTnLst>
                                </p:cTn>
                              </p:par>
                              <p:par>
                                <p:cTn id="1010" nodeType="withEffect" fill="hold" presetClass="exit" presetID="1">
                                  <p:stCondLst>
                                    <p:cond delay="0"/>
                                  </p:stCondLst>
                                  <p:childTnLst>
                                    <p:set>
                                      <p:cBhvr>
                                        <p:cTn id="1011" dur="1" fill="hold">
                                          <p:stCondLst>
                                            <p:cond delay="0"/>
                                          </p:stCondLst>
                                        </p:cTn>
                                        <p:tgtEl>
                                          <p:spTgt spid="491"/>
                                        </p:tgtEl>
                                        <p:attrNameLst>
                                          <p:attrName>style.visibility</p:attrName>
                                        </p:attrNameLst>
                                      </p:cBhvr>
                                      <p:to>
                                        <p:strVal val="hidden"/>
                                      </p:to>
                                    </p:set>
                                  </p:childTnLst>
                                </p:cTn>
                              </p:par>
                              <p:par>
                                <p:cTn id="1012" nodeType="withEffect" fill="hold" presetClass="entr" presetID="1">
                                  <p:stCondLst>
                                    <p:cond delay="0"/>
                                  </p:stCondLst>
                                  <p:childTnLst>
                                    <p:set>
                                      <p:cBhvr>
                                        <p:cTn id="1013" dur="1" fill="hold">
                                          <p:stCondLst>
                                            <p:cond delay="0"/>
                                          </p:stCondLst>
                                        </p:cTn>
                                        <p:tgtEl>
                                          <p:spTgt spid="495"/>
                                        </p:tgtEl>
                                        <p:attrNameLst>
                                          <p:attrName>style.visibility</p:attrName>
                                        </p:attrNameLst>
                                      </p:cBhvr>
                                      <p:to>
                                        <p:strVal val="visible"/>
                                      </p:to>
                                    </p:set>
                                  </p:childTnLst>
                                </p:cTn>
                              </p:par>
                            </p:childTnLst>
                          </p:cTn>
                        </p:par>
                      </p:childTnLst>
                    </p:cTn>
                  </p:par>
                  <p:par>
                    <p:cTn id="1014" fill="hold">
                      <p:stCondLst>
                        <p:cond delay="indefinite"/>
                      </p:stCondLst>
                      <p:childTnLst>
                        <p:par>
                          <p:cTn id="1015" fill="hold">
                            <p:stCondLst>
                              <p:cond delay="0"/>
                            </p:stCondLst>
                            <p:childTnLst>
                              <p:par>
                                <p:cTn id="1016" nodeType="clickEffect" fill="hold" presetClass="entr" presetID="1">
                                  <p:stCondLst>
                                    <p:cond delay="0"/>
                                  </p:stCondLst>
                                  <p:childTnLst>
                                    <p:set>
                                      <p:cBhvr>
                                        <p:cTn id="1017" dur="1" fill="hold">
                                          <p:stCondLst>
                                            <p:cond delay="0"/>
                                          </p:stCondLst>
                                        </p:cTn>
                                        <p:tgtEl>
                                          <p:spTgt spid="500"/>
                                        </p:tgtEl>
                                        <p:attrNameLst>
                                          <p:attrName>style.visibility</p:attrName>
                                        </p:attrNameLst>
                                      </p:cBhvr>
                                      <p:to>
                                        <p:strVal val="visible"/>
                                      </p:to>
                                    </p:set>
                                  </p:childTnLst>
                                </p:cTn>
                              </p:par>
                            </p:childTnLst>
                          </p:cTn>
                        </p:par>
                      </p:childTnLst>
                    </p:cTn>
                  </p:par>
                  <p:par>
                    <p:cTn id="1018" fill="hold">
                      <p:stCondLst>
                        <p:cond delay="indefinite"/>
                      </p:stCondLst>
                      <p:childTnLst>
                        <p:par>
                          <p:cTn id="1019" fill="hold">
                            <p:stCondLst>
                              <p:cond delay="0"/>
                            </p:stCondLst>
                            <p:childTnLst>
                              <p:par>
                                <p:cTn id="1020" nodeType="clickEffect" fill="hold" presetClass="entr" presetID="1">
                                  <p:stCondLst>
                                    <p:cond delay="0"/>
                                  </p:stCondLst>
                                  <p:childTnLst>
                                    <p:set>
                                      <p:cBhvr>
                                        <p:cTn id="1021" dur="1" fill="hold">
                                          <p:stCondLst>
                                            <p:cond delay="0"/>
                                          </p:stCondLst>
                                        </p:cTn>
                                        <p:tgtEl>
                                          <p:spTgt spid="499"/>
                                        </p:tgtEl>
                                        <p:attrNameLst>
                                          <p:attrName>style.visibility</p:attrName>
                                        </p:attrNameLst>
                                      </p:cBhvr>
                                      <p:to>
                                        <p:strVal val="visible"/>
                                      </p:to>
                                    </p:set>
                                  </p:childTnLst>
                                </p:cTn>
                              </p:par>
                            </p:childTnLst>
                          </p:cTn>
                        </p:par>
                      </p:childTnLst>
                    </p:cTn>
                  </p:par>
                  <p:par>
                    <p:cTn id="1022" fill="hold">
                      <p:stCondLst>
                        <p:cond delay="indefinite"/>
                      </p:stCondLst>
                      <p:childTnLst>
                        <p:par>
                          <p:cTn id="1023" fill="hold">
                            <p:stCondLst>
                              <p:cond delay="0"/>
                            </p:stCondLst>
                            <p:childTnLst>
                              <p:par>
                                <p:cTn id="1024" nodeType="clickEffect" fill="hold" presetClass="entr" presetID="1">
                                  <p:stCondLst>
                                    <p:cond delay="0"/>
                                  </p:stCondLst>
                                  <p:childTnLst>
                                    <p:set>
                                      <p:cBhvr>
                                        <p:cTn id="1025" dur="1" fill="hold">
                                          <p:stCondLst>
                                            <p:cond delay="0"/>
                                          </p:stCondLst>
                                        </p:cTn>
                                        <p:tgtEl>
                                          <p:spTgt spid="5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ZoneTexte 4"/>
          <p:cNvSpPr/>
          <p:nvPr/>
        </p:nvSpPr>
        <p:spPr>
          <a:xfrm>
            <a:off x="533160" y="857160"/>
            <a:ext cx="8915400" cy="234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Si la monnaie existe en quantité finie comme autrefois (pièces d’or ou d’argent ou encore monnaie adossée à l’or) la pratique de l’usure fait que le système finit par s’étouffer. Il n’y a plus d’argent dans l’économie réelle, tout l’argent est passé dans l’économie de la finance. (Histoire du naufrage.)</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504" name="ZoneTexte 44"/>
          <p:cNvSpPr/>
          <p:nvPr/>
        </p:nvSpPr>
        <p:spPr>
          <a:xfrm>
            <a:off x="533160" y="2731320"/>
            <a:ext cx="8915400" cy="124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C’est la raison pour laquelle dans l’antiquité, on assistait périodiquement à des annulations des dettes. (Jubilé)</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505" name="ZoneTexte 36"/>
          <p:cNvSpPr/>
          <p:nvPr/>
        </p:nvSpPr>
        <p:spPr>
          <a:xfrm>
            <a:off x="533160" y="3630960"/>
            <a:ext cx="868644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La tradition des annulations généralisées de dette fait partie de la religion juive via le Deutéronome qui proclame l’obligation d’annuler les dettes tous les sept ans et le Lévitique qui l’exige à chaque jubilé, soit tous les 50 ans.</a:t>
            </a:r>
            <a:endParaRPr b="0" lang="fr-FR" sz="2400" spc="-1" strike="noStrike">
              <a:solidFill>
                <a:srgbClr val="000000"/>
              </a:solidFill>
              <a:latin typeface="Arial"/>
            </a:endParaRPr>
          </a:p>
        </p:txBody>
      </p:sp>
      <p:sp>
        <p:nvSpPr>
          <p:cNvPr id="506" name="ZoneTexte 37"/>
          <p:cNvSpPr/>
          <p:nvPr/>
        </p:nvSpPr>
        <p:spPr>
          <a:xfrm>
            <a:off x="352440" y="188280"/>
            <a:ext cx="8467200" cy="11869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70c0"/>
                </a:solidFill>
                <a:latin typeface="Script MT Bold"/>
              </a:rPr>
              <a:t>-7- Création monétaire et économie réelle.</a:t>
            </a:r>
            <a:endParaRPr b="0" lang="fr-FR" sz="3600" spc="-1" strike="noStrike">
              <a:solidFill>
                <a:srgbClr val="000000"/>
              </a:solidFill>
              <a:latin typeface="Arial"/>
            </a:endParaRPr>
          </a:p>
        </p:txBody>
      </p:sp>
      <p:sp>
        <p:nvSpPr>
          <p:cNvPr id="507" name="ZoneTexte 5"/>
          <p:cNvSpPr/>
          <p:nvPr/>
        </p:nvSpPr>
        <p:spPr>
          <a:xfrm>
            <a:off x="495000" y="5270040"/>
            <a:ext cx="868644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Aujourd’hui la monnaie n’est plus adossée a du matériel, on peut en créer autant qu’on veut. Le jubilé n’est plus nécessaire et </a:t>
            </a:r>
            <a:r>
              <a:rPr b="0" lang="fr-FR" sz="2400" spc="-1" strike="noStrike">
                <a:solidFill>
                  <a:srgbClr val="ff0000"/>
                </a:solidFill>
                <a:latin typeface="Script MT Bold"/>
              </a:rPr>
              <a:t>l’enrichissement n’a plus de limite</a:t>
            </a:r>
            <a:r>
              <a:rPr b="0" lang="fr-FR" sz="2400" spc="-1" strike="noStrike">
                <a:solidFill>
                  <a:schemeClr val="dk1"/>
                </a:solidFill>
                <a:latin typeface="Script MT Bold"/>
              </a:rPr>
              <a:t>.</a:t>
            </a:r>
            <a:endParaRPr b="0" lang="fr-FR" sz="24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026" dur="indefinite" restart="never" nodeType="tmRoot">
          <p:childTnLst>
            <p:seq>
              <p:cTn id="1027" dur="indefinite" nodeType="mainSeq">
                <p:childTnLst>
                  <p:par>
                    <p:cTn id="1028" fill="hold">
                      <p:stCondLst>
                        <p:cond delay="indefinite"/>
                      </p:stCondLst>
                      <p:childTnLst>
                        <p:par>
                          <p:cTn id="1029" fill="hold">
                            <p:stCondLst>
                              <p:cond delay="0"/>
                            </p:stCondLst>
                            <p:childTnLst>
                              <p:par>
                                <p:cTn id="1030" nodeType="clickEffect" fill="hold" presetClass="entr" presetID="1">
                                  <p:stCondLst>
                                    <p:cond delay="0"/>
                                  </p:stCondLst>
                                  <p:childTnLst>
                                    <p:set>
                                      <p:cBhvr>
                                        <p:cTn id="1031" dur="1" fill="hold">
                                          <p:stCondLst>
                                            <p:cond delay="0"/>
                                          </p:stCondLst>
                                        </p:cTn>
                                        <p:tgtEl>
                                          <p:spTgt spid="503"/>
                                        </p:tgtEl>
                                        <p:attrNameLst>
                                          <p:attrName>style.visibility</p:attrName>
                                        </p:attrNameLst>
                                      </p:cBhvr>
                                      <p:to>
                                        <p:strVal val="visible"/>
                                      </p:to>
                                    </p:set>
                                  </p:childTnLst>
                                </p:cTn>
                              </p:par>
                            </p:childTnLst>
                          </p:cTn>
                        </p:par>
                      </p:childTnLst>
                    </p:cTn>
                  </p:par>
                  <p:par>
                    <p:cTn id="1032" fill="hold">
                      <p:stCondLst>
                        <p:cond delay="indefinite"/>
                      </p:stCondLst>
                      <p:childTnLst>
                        <p:par>
                          <p:cTn id="1033" fill="hold">
                            <p:stCondLst>
                              <p:cond delay="0"/>
                            </p:stCondLst>
                            <p:childTnLst>
                              <p:par>
                                <p:cTn id="1034" nodeType="clickEffect" fill="hold" presetClass="entr" presetID="1">
                                  <p:stCondLst>
                                    <p:cond delay="0"/>
                                  </p:stCondLst>
                                  <p:childTnLst>
                                    <p:set>
                                      <p:cBhvr>
                                        <p:cTn id="1035" dur="1" fill="hold">
                                          <p:stCondLst>
                                            <p:cond delay="0"/>
                                          </p:stCondLst>
                                        </p:cTn>
                                        <p:tgtEl>
                                          <p:spTgt spid="504"/>
                                        </p:tgtEl>
                                        <p:attrNameLst>
                                          <p:attrName>style.visibility</p:attrName>
                                        </p:attrNameLst>
                                      </p:cBhvr>
                                      <p:to>
                                        <p:strVal val="visible"/>
                                      </p:to>
                                    </p:set>
                                  </p:childTnLst>
                                </p:cTn>
                              </p:par>
                            </p:childTnLst>
                          </p:cTn>
                        </p:par>
                      </p:childTnLst>
                    </p:cTn>
                  </p:par>
                  <p:par>
                    <p:cTn id="1036" fill="hold">
                      <p:stCondLst>
                        <p:cond delay="indefinite"/>
                      </p:stCondLst>
                      <p:childTnLst>
                        <p:par>
                          <p:cTn id="1037" fill="hold">
                            <p:stCondLst>
                              <p:cond delay="0"/>
                            </p:stCondLst>
                            <p:childTnLst>
                              <p:par>
                                <p:cTn id="1038" nodeType="clickEffect" fill="hold" presetClass="entr" presetID="1">
                                  <p:stCondLst>
                                    <p:cond delay="0"/>
                                  </p:stCondLst>
                                  <p:childTnLst>
                                    <p:set>
                                      <p:cBhvr>
                                        <p:cTn id="1039" dur="1" fill="hold">
                                          <p:stCondLst>
                                            <p:cond delay="0"/>
                                          </p:stCondLst>
                                        </p:cTn>
                                        <p:tgtEl>
                                          <p:spTgt spid="505"/>
                                        </p:tgtEl>
                                        <p:attrNameLst>
                                          <p:attrName>style.visibility</p:attrName>
                                        </p:attrNameLst>
                                      </p:cBhvr>
                                      <p:to>
                                        <p:strVal val="visible"/>
                                      </p:to>
                                    </p:set>
                                  </p:childTnLst>
                                </p:cTn>
                              </p:par>
                            </p:childTnLst>
                          </p:cTn>
                        </p:par>
                      </p:childTnLst>
                    </p:cTn>
                  </p:par>
                  <p:par>
                    <p:cTn id="1040" fill="hold">
                      <p:stCondLst>
                        <p:cond delay="indefinite"/>
                      </p:stCondLst>
                      <p:childTnLst>
                        <p:par>
                          <p:cTn id="1041" fill="hold">
                            <p:stCondLst>
                              <p:cond delay="0"/>
                            </p:stCondLst>
                            <p:childTnLst>
                              <p:par>
                                <p:cTn id="1042" nodeType="clickEffect" fill="hold" presetClass="entr" presetID="1">
                                  <p:stCondLst>
                                    <p:cond delay="0"/>
                                  </p:stCondLst>
                                  <p:childTnLst>
                                    <p:set>
                                      <p:cBhvr>
                                        <p:cTn id="1043"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ZoneTexte 3"/>
          <p:cNvSpPr/>
          <p:nvPr/>
        </p:nvSpPr>
        <p:spPr>
          <a:xfrm>
            <a:off x="635040" y="5534640"/>
            <a:ext cx="8947080" cy="699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000" spc="-1" strike="noStrike">
                <a:solidFill>
                  <a:schemeClr val="dk1"/>
                </a:solidFill>
                <a:latin typeface="Script MT Bold"/>
              </a:rPr>
              <a:t>Evolution de la masse monétaire  mondiale ( au sens large M3) de février 1961 à mai 2019. Données OCDE.</a:t>
            </a:r>
            <a:endParaRPr b="0" lang="fr-FR" sz="2000" spc="-1" strike="noStrike">
              <a:solidFill>
                <a:srgbClr val="000000"/>
              </a:solidFill>
              <a:latin typeface="Arial"/>
            </a:endParaRPr>
          </a:p>
        </p:txBody>
      </p:sp>
      <p:pic>
        <p:nvPicPr>
          <p:cNvPr id="163" name="Picture 16" descr=""/>
          <p:cNvPicPr/>
          <p:nvPr/>
        </p:nvPicPr>
        <p:blipFill>
          <a:blip r:embed="rId1"/>
          <a:stretch/>
        </p:blipFill>
        <p:spPr>
          <a:xfrm>
            <a:off x="7984440" y="3411360"/>
            <a:ext cx="1708560" cy="1708560"/>
          </a:xfrm>
          <a:prstGeom prst="rect">
            <a:avLst/>
          </a:prstGeom>
          <a:ln w="9525">
            <a:noFill/>
          </a:ln>
        </p:spPr>
      </p:pic>
      <p:pic>
        <p:nvPicPr>
          <p:cNvPr id="164" name="Image 7" descr=""/>
          <p:cNvPicPr/>
          <p:nvPr/>
        </p:nvPicPr>
        <p:blipFill>
          <a:blip r:embed="rId2"/>
          <a:srcRect l="29033" t="17411" r="9358" b="33524"/>
          <a:stretch/>
        </p:blipFill>
        <p:spPr>
          <a:xfrm>
            <a:off x="477000" y="958320"/>
            <a:ext cx="7336800" cy="4527720"/>
          </a:xfrm>
          <a:prstGeom prst="rect">
            <a:avLst/>
          </a:prstGeom>
          <a:ln w="9525">
            <a:noFill/>
          </a:ln>
        </p:spPr>
      </p:pic>
      <p:sp>
        <p:nvSpPr>
          <p:cNvPr id="165" name="ZoneTexte 8"/>
          <p:cNvSpPr/>
          <p:nvPr/>
        </p:nvSpPr>
        <p:spPr>
          <a:xfrm>
            <a:off x="272880" y="201240"/>
            <a:ext cx="9632520" cy="1065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1.4-L’argent ne manque pas il n’y en a jamais eu autant !</a:t>
            </a:r>
            <a:endParaRPr b="0" lang="fr-FR" sz="32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87" dur="indefinite" restart="never" nodeType="tmRoot">
          <p:childTnLst>
            <p:seq>
              <p:cTn id="88" dur="indefinite" nodeType="mainSeq">
                <p:childTnLst>
                  <p:par>
                    <p:cTn id="89" fill="hold">
                      <p:stCondLst>
                        <p:cond delay="indefinite"/>
                      </p:stCondLst>
                      <p:childTnLst>
                        <p:par>
                          <p:cTn id="90" fill="hold">
                            <p:stCondLst>
                              <p:cond delay="0"/>
                            </p:stCondLst>
                            <p:childTnLst>
                              <p:par>
                                <p:cTn id="91" nodeType="clickEffect" fill="hold" presetClass="entr" presetID="1">
                                  <p:stCondLst>
                                    <p:cond delay="0"/>
                                  </p:stCondLst>
                                  <p:childTnLst>
                                    <p:set>
                                      <p:cBhvr>
                                        <p:cTn id="92"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509" name="ZoneTexte 5"/>
          <p:cNvSpPr/>
          <p:nvPr/>
        </p:nvSpPr>
        <p:spPr>
          <a:xfrm>
            <a:off x="540360" y="2665440"/>
            <a:ext cx="8977320" cy="1918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6000" spc="-1" strike="noStrike">
                <a:solidFill>
                  <a:srgbClr val="0070c0"/>
                </a:solidFill>
                <a:latin typeface="Script MT Bold"/>
              </a:rPr>
              <a:t>-8- Nécessaire croissance !</a:t>
            </a:r>
            <a:endParaRPr b="0" lang="fr-FR" sz="60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grpSp>
        <p:nvGrpSpPr>
          <p:cNvPr id="511" name="Groupe 11"/>
          <p:cNvGrpSpPr/>
          <p:nvPr/>
        </p:nvGrpSpPr>
        <p:grpSpPr>
          <a:xfrm>
            <a:off x="5261040" y="1920960"/>
            <a:ext cx="2770920" cy="1315080"/>
            <a:chOff x="5261040" y="1920960"/>
            <a:chExt cx="2770920" cy="1315080"/>
          </a:xfrm>
        </p:grpSpPr>
        <p:sp>
          <p:nvSpPr>
            <p:cNvPr id="512" name="Rectangle 2"/>
            <p:cNvSpPr/>
            <p:nvPr/>
          </p:nvSpPr>
          <p:spPr>
            <a:xfrm>
              <a:off x="6640920" y="1920960"/>
              <a:ext cx="1391040" cy="1299960"/>
            </a:xfrm>
            <a:prstGeom prst="rect">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13" name="Rectangle 3"/>
            <p:cNvSpPr/>
            <p:nvPr/>
          </p:nvSpPr>
          <p:spPr>
            <a:xfrm>
              <a:off x="5261040" y="1936080"/>
              <a:ext cx="1391040" cy="12999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grpSp>
      <p:sp>
        <p:nvSpPr>
          <p:cNvPr id="514" name="Rectangle 4"/>
          <p:cNvSpPr/>
          <p:nvPr/>
        </p:nvSpPr>
        <p:spPr>
          <a:xfrm>
            <a:off x="4961880" y="1930320"/>
            <a:ext cx="298080" cy="12902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15" name="Flèche vers le bas 7"/>
          <p:cNvSpPr/>
          <p:nvPr/>
        </p:nvSpPr>
        <p:spPr>
          <a:xfrm>
            <a:off x="7102440" y="1290240"/>
            <a:ext cx="380520" cy="599760"/>
          </a:xfrm>
          <a:prstGeom prst="downArrow">
            <a:avLst>
              <a:gd name="adj1" fmla="val 50000"/>
              <a:gd name="adj2" fmla="val 50000"/>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16" name="ZoneTexte 9"/>
          <p:cNvSpPr/>
          <p:nvPr/>
        </p:nvSpPr>
        <p:spPr>
          <a:xfrm>
            <a:off x="6217560" y="770040"/>
            <a:ext cx="1863360" cy="6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Script MT Bold"/>
              </a:rPr>
              <a:t>Nouveaux prêts</a:t>
            </a:r>
            <a:endParaRPr b="0" lang="fr-FR" sz="1800" spc="-1" strike="noStrike">
              <a:solidFill>
                <a:srgbClr val="000000"/>
              </a:solidFill>
              <a:latin typeface="Arial"/>
            </a:endParaRPr>
          </a:p>
        </p:txBody>
      </p:sp>
      <p:sp>
        <p:nvSpPr>
          <p:cNvPr id="517" name="Flèche vers le bas 8"/>
          <p:cNvSpPr/>
          <p:nvPr/>
        </p:nvSpPr>
        <p:spPr>
          <a:xfrm>
            <a:off x="7164000" y="3247200"/>
            <a:ext cx="190080" cy="466200"/>
          </a:xfrm>
          <a:prstGeom prst="downArrow">
            <a:avLst>
              <a:gd name="adj1" fmla="val 50000"/>
              <a:gd name="adj2" fmla="val 50000"/>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18" name="ZoneTexte 10"/>
          <p:cNvSpPr/>
          <p:nvPr/>
        </p:nvSpPr>
        <p:spPr>
          <a:xfrm>
            <a:off x="6418800" y="3936240"/>
            <a:ext cx="17046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Script MT Bold"/>
              </a:rPr>
              <a:t>Fin de prêts</a:t>
            </a:r>
            <a:endParaRPr b="0" lang="fr-FR" sz="1800" spc="-1" strike="noStrike">
              <a:solidFill>
                <a:srgbClr val="000000"/>
              </a:solidFill>
              <a:latin typeface="Arial"/>
            </a:endParaRPr>
          </a:p>
        </p:txBody>
      </p:sp>
      <p:sp>
        <p:nvSpPr>
          <p:cNvPr id="519" name="ZoneTexte 22"/>
          <p:cNvSpPr/>
          <p:nvPr/>
        </p:nvSpPr>
        <p:spPr>
          <a:xfrm>
            <a:off x="8081280" y="3510720"/>
            <a:ext cx="128988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Economie réelle</a:t>
            </a:r>
            <a:endParaRPr b="0" lang="fr-FR" sz="2400" spc="-1" strike="noStrike">
              <a:solidFill>
                <a:srgbClr val="000000"/>
              </a:solidFill>
              <a:latin typeface="Arial"/>
            </a:endParaRPr>
          </a:p>
        </p:txBody>
      </p:sp>
      <p:sp>
        <p:nvSpPr>
          <p:cNvPr id="520" name="Flèche à angle droit 23"/>
          <p:cNvSpPr/>
          <p:nvPr/>
        </p:nvSpPr>
        <p:spPr>
          <a:xfrm flipV="1" rot="10800000">
            <a:off x="7685640" y="3229200"/>
            <a:ext cx="438120" cy="371160"/>
          </a:xfrm>
          <a:prstGeom prst="bentUpArrow">
            <a:avLst>
              <a:gd name="adj1" fmla="val 15993"/>
              <a:gd name="adj2" fmla="val 25000"/>
              <a:gd name="adj3" fmla="val 18750"/>
            </a:avLst>
          </a:prstGeom>
          <a:solidFill>
            <a:srgbClr val="72c23c"/>
          </a:solidFill>
          <a:ln>
            <a:solidFill>
              <a:srgbClr val="548f2c"/>
            </a:solidFill>
            <a:round/>
          </a:ln>
        </p:spPr>
        <p:style>
          <a:lnRef idx="2">
            <a:schemeClr val="accent1">
              <a:shade val="50000"/>
            </a:schemeClr>
          </a:lnRef>
          <a:fillRef idx="1">
            <a:schemeClr val="accent1"/>
          </a:fillRef>
          <a:effectRef idx="0">
            <a:schemeClr val="accent1"/>
          </a:effectRef>
          <a:fontRef idx="minor"/>
        </p:style>
        <p:txBody>
          <a:bodyPr lIns="90000" rIns="90000" tIns="14760" bIns="14760" anchor="ctr">
            <a:noAutofit/>
          </a:bodyPr>
          <a:p>
            <a:pPr algn="ctr" defTabSz="914400">
              <a:lnSpc>
                <a:spcPct val="100000"/>
              </a:lnSpc>
            </a:pPr>
            <a:endParaRPr b="0" lang="fr-FR" sz="1800" spc="-1" strike="noStrike">
              <a:solidFill>
                <a:schemeClr val="lt1"/>
              </a:solidFill>
              <a:latin typeface="Century Gothic"/>
            </a:endParaRPr>
          </a:p>
        </p:txBody>
      </p:sp>
      <p:grpSp>
        <p:nvGrpSpPr>
          <p:cNvPr id="521" name="Groupe 26"/>
          <p:cNvGrpSpPr/>
          <p:nvPr/>
        </p:nvGrpSpPr>
        <p:grpSpPr>
          <a:xfrm>
            <a:off x="3708000" y="3278520"/>
            <a:ext cx="2069640" cy="863280"/>
            <a:chOff x="3708000" y="3278520"/>
            <a:chExt cx="2069640" cy="863280"/>
          </a:xfrm>
        </p:grpSpPr>
        <p:sp>
          <p:nvSpPr>
            <p:cNvPr id="522" name="ZoneTexte 24"/>
            <p:cNvSpPr/>
            <p:nvPr/>
          </p:nvSpPr>
          <p:spPr>
            <a:xfrm>
              <a:off x="3708000" y="3320640"/>
              <a:ext cx="119412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Finance</a:t>
              </a:r>
              <a:endParaRPr b="0" lang="fr-FR" sz="2400" spc="-1" strike="noStrike">
                <a:solidFill>
                  <a:srgbClr val="000000"/>
                </a:solidFill>
                <a:latin typeface="Arial"/>
              </a:endParaRPr>
            </a:p>
          </p:txBody>
        </p:sp>
        <p:sp>
          <p:nvSpPr>
            <p:cNvPr id="523" name="Flèche à angle droit 25"/>
            <p:cNvSpPr/>
            <p:nvPr/>
          </p:nvSpPr>
          <p:spPr>
            <a:xfrm>
              <a:off x="5040720" y="3278520"/>
              <a:ext cx="736920" cy="314280"/>
            </a:xfrm>
            <a:prstGeom prst="bentUpArrow">
              <a:avLst>
                <a:gd name="adj1" fmla="val 25000"/>
                <a:gd name="adj2" fmla="val 25000"/>
                <a:gd name="adj3" fmla="val 25000"/>
              </a:avLst>
            </a:prstGeom>
            <a:solidFill>
              <a:srgbClr val="ff0000"/>
            </a:solidFill>
            <a:ln>
              <a:solidFill>
                <a:srgbClr val="548f2c"/>
              </a:solidFill>
              <a:round/>
            </a:ln>
          </p:spPr>
          <p:style>
            <a:lnRef idx="2">
              <a:schemeClr val="accent1">
                <a:shade val="50000"/>
              </a:schemeClr>
            </a:lnRef>
            <a:fillRef idx="1">
              <a:schemeClr val="accent1"/>
            </a:fillRef>
            <a:effectRef idx="0">
              <a:schemeClr val="accent1"/>
            </a:effectRef>
            <a:fontRef idx="minor"/>
          </p:style>
          <p:txBody>
            <a:bodyPr lIns="90000" rIns="90000" tIns="33840" bIns="33840" anchor="ctr">
              <a:noAutofit/>
            </a:bodyPr>
            <a:p>
              <a:pPr algn="ctr" defTabSz="914400">
                <a:lnSpc>
                  <a:spcPct val="100000"/>
                </a:lnSpc>
              </a:pPr>
              <a:endParaRPr b="0" lang="fr-FR" sz="1800" spc="-1" strike="noStrike">
                <a:solidFill>
                  <a:schemeClr val="lt1"/>
                </a:solidFill>
                <a:latin typeface="Century Gothic"/>
              </a:endParaRPr>
            </a:p>
          </p:txBody>
        </p:sp>
      </p:grpSp>
      <p:sp>
        <p:nvSpPr>
          <p:cNvPr id="524" name="ZoneTexte 29"/>
          <p:cNvSpPr/>
          <p:nvPr/>
        </p:nvSpPr>
        <p:spPr>
          <a:xfrm>
            <a:off x="443520" y="4527360"/>
            <a:ext cx="922788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La création monétaire par le crédit explique la nécessité d’une croissance. Toujours plus de consommation, toujours plus d’activités, non pas pour satisfaire les besoins </a:t>
            </a:r>
            <a:r>
              <a:rPr b="0" lang="fr-FR" sz="2400" spc="-1" strike="noStrike">
                <a:solidFill>
                  <a:srgbClr val="ff0000"/>
                </a:solidFill>
                <a:latin typeface="Script MT Bold"/>
              </a:rPr>
              <a:t>mais pour payer les intérêts des prêts. </a:t>
            </a:r>
            <a:endParaRPr b="0" lang="fr-FR" sz="2400" spc="-1" strike="noStrike">
              <a:solidFill>
                <a:srgbClr val="000000"/>
              </a:solidFill>
              <a:latin typeface="Arial"/>
            </a:endParaRPr>
          </a:p>
        </p:txBody>
      </p:sp>
      <p:sp>
        <p:nvSpPr>
          <p:cNvPr id="525" name="ZoneTexte 30"/>
          <p:cNvSpPr/>
          <p:nvPr/>
        </p:nvSpPr>
        <p:spPr>
          <a:xfrm>
            <a:off x="489960" y="5771160"/>
            <a:ext cx="922788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ff0000"/>
                </a:solidFill>
                <a:latin typeface="Script MT Bold"/>
              </a:rPr>
              <a:t>C’est l’esclavage moderne !!!</a:t>
            </a:r>
            <a:endParaRPr b="0" lang="fr-FR" sz="2800" spc="-1" strike="noStrike">
              <a:solidFill>
                <a:srgbClr val="000000"/>
              </a:solidFill>
              <a:latin typeface="Arial"/>
            </a:endParaRPr>
          </a:p>
        </p:txBody>
      </p:sp>
      <p:sp>
        <p:nvSpPr>
          <p:cNvPr id="526" name="ZoneTexte 31"/>
          <p:cNvSpPr/>
          <p:nvPr/>
        </p:nvSpPr>
        <p:spPr>
          <a:xfrm>
            <a:off x="352440" y="188280"/>
            <a:ext cx="8467200" cy="638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70c0"/>
                </a:solidFill>
                <a:latin typeface="Script MT Bold"/>
              </a:rPr>
              <a:t>-8- Nécessaire croissance.</a:t>
            </a:r>
            <a:endParaRPr b="0" lang="fr-FR" sz="3600" spc="-1" strike="noStrike">
              <a:solidFill>
                <a:srgbClr val="000000"/>
              </a:solidFill>
              <a:latin typeface="Arial"/>
            </a:endParaRPr>
          </a:p>
        </p:txBody>
      </p:sp>
      <p:sp>
        <p:nvSpPr>
          <p:cNvPr id="527" name="Flèche vers le bas 7"/>
          <p:cNvSpPr/>
          <p:nvPr/>
        </p:nvSpPr>
        <p:spPr>
          <a:xfrm>
            <a:off x="7025760" y="1272600"/>
            <a:ext cx="475560" cy="599760"/>
          </a:xfrm>
          <a:prstGeom prst="downArrow">
            <a:avLst>
              <a:gd name="adj1" fmla="val 50000"/>
              <a:gd name="adj2" fmla="val 50000"/>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28" name="Flèche vers le bas 7"/>
          <p:cNvSpPr/>
          <p:nvPr/>
        </p:nvSpPr>
        <p:spPr>
          <a:xfrm>
            <a:off x="6998040" y="1316160"/>
            <a:ext cx="582480" cy="599760"/>
          </a:xfrm>
          <a:prstGeom prst="downArrow">
            <a:avLst>
              <a:gd name="adj1" fmla="val 50000"/>
              <a:gd name="adj2" fmla="val 50000"/>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29" name="Flèche vers le bas 7"/>
          <p:cNvSpPr/>
          <p:nvPr/>
        </p:nvSpPr>
        <p:spPr>
          <a:xfrm>
            <a:off x="6927480" y="1307880"/>
            <a:ext cx="757440" cy="599760"/>
          </a:xfrm>
          <a:prstGeom prst="downArrow">
            <a:avLst>
              <a:gd name="adj1" fmla="val 50000"/>
              <a:gd name="adj2" fmla="val 50000"/>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30" name="Rectangle 35"/>
          <p:cNvSpPr/>
          <p:nvPr/>
        </p:nvSpPr>
        <p:spPr>
          <a:xfrm>
            <a:off x="4630320" y="1938240"/>
            <a:ext cx="380520" cy="12902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31" name="Rectangle 36"/>
          <p:cNvSpPr/>
          <p:nvPr/>
        </p:nvSpPr>
        <p:spPr>
          <a:xfrm>
            <a:off x="3959280" y="1937160"/>
            <a:ext cx="666360" cy="12902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32" name="Rectangle 37"/>
          <p:cNvSpPr/>
          <p:nvPr/>
        </p:nvSpPr>
        <p:spPr>
          <a:xfrm>
            <a:off x="2956680" y="1924920"/>
            <a:ext cx="1000080" cy="12902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33" name="Flèche vers le bas 8"/>
          <p:cNvSpPr/>
          <p:nvPr/>
        </p:nvSpPr>
        <p:spPr>
          <a:xfrm>
            <a:off x="7076880" y="3247920"/>
            <a:ext cx="424080" cy="466200"/>
          </a:xfrm>
          <a:prstGeom prst="downArrow">
            <a:avLst>
              <a:gd name="adj1" fmla="val 50000"/>
              <a:gd name="adj2" fmla="val 50000"/>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34" name="Flèche vers le bas 8"/>
          <p:cNvSpPr/>
          <p:nvPr/>
        </p:nvSpPr>
        <p:spPr>
          <a:xfrm>
            <a:off x="6947640" y="3252960"/>
            <a:ext cx="682920" cy="466200"/>
          </a:xfrm>
          <a:prstGeom prst="downArrow">
            <a:avLst>
              <a:gd name="adj1" fmla="val 50000"/>
              <a:gd name="adj2" fmla="val 50000"/>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35" name="Flèche vers le bas 8"/>
          <p:cNvSpPr/>
          <p:nvPr/>
        </p:nvSpPr>
        <p:spPr>
          <a:xfrm>
            <a:off x="6905880" y="3292200"/>
            <a:ext cx="766080" cy="466200"/>
          </a:xfrm>
          <a:prstGeom prst="downArrow">
            <a:avLst>
              <a:gd name="adj1" fmla="val 50000"/>
              <a:gd name="adj2" fmla="val 50000"/>
            </a:avLst>
          </a:prstGeom>
          <a:solidFill>
            <a:srgbClr val="72c23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36" name="Flèche : droite à entaille 6"/>
          <p:cNvSpPr/>
          <p:nvPr/>
        </p:nvSpPr>
        <p:spPr>
          <a:xfrm rot="10800000">
            <a:off x="6262920" y="2401920"/>
            <a:ext cx="756000" cy="324720"/>
          </a:xfrm>
          <a:prstGeom prst="notchedRight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37" name="Flèche : droite à entaille 41"/>
          <p:cNvSpPr/>
          <p:nvPr/>
        </p:nvSpPr>
        <p:spPr>
          <a:xfrm rot="10800000">
            <a:off x="6264000" y="2270520"/>
            <a:ext cx="756000" cy="582840"/>
          </a:xfrm>
          <a:prstGeom prst="notchedRight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38" name="Flèche : droite à entaille 42"/>
          <p:cNvSpPr/>
          <p:nvPr/>
        </p:nvSpPr>
        <p:spPr>
          <a:xfrm rot="10800000">
            <a:off x="6273720" y="2314080"/>
            <a:ext cx="756000" cy="582840"/>
          </a:xfrm>
          <a:prstGeom prst="notchedRight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
        <p:nvSpPr>
          <p:cNvPr id="539" name="Flèche : droite à entaille 43"/>
          <p:cNvSpPr/>
          <p:nvPr/>
        </p:nvSpPr>
        <p:spPr>
          <a:xfrm rot="10800000">
            <a:off x="6242040" y="2435040"/>
            <a:ext cx="756000" cy="271080"/>
          </a:xfrm>
          <a:prstGeom prst="notchedRight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entury Gothic"/>
            </a:endParaRPr>
          </a:p>
        </p:txBody>
      </p:sp>
    </p:spTree>
  </p:cSld>
  <mc:AlternateContent>
    <mc:Choice Requires="p14">
      <p:transition spd="med" p14:dur="700">
        <p:fade/>
      </p:transition>
    </mc:Choice>
    <mc:Fallback>
      <p:transition spd="med">
        <p:fade/>
      </p:transition>
    </mc:Fallback>
  </mc:AlternateContent>
  <p:timing>
    <p:tnLst>
      <p:par>
        <p:cTn id="1044" dur="indefinite" restart="never" nodeType="tmRoot">
          <p:childTnLst>
            <p:seq>
              <p:cTn id="1045" dur="indefinite" nodeType="mainSeq">
                <p:childTnLst>
                  <p:par>
                    <p:cTn id="1046" fill="hold">
                      <p:stCondLst>
                        <p:cond delay="indefinite"/>
                      </p:stCondLst>
                      <p:childTnLst>
                        <p:par>
                          <p:cTn id="1047" fill="hold">
                            <p:stCondLst>
                              <p:cond delay="0"/>
                            </p:stCondLst>
                            <p:childTnLst>
                              <p:par>
                                <p:cTn id="1048" nodeType="clickEffect" fill="hold" presetClass="entr" presetID="1">
                                  <p:stCondLst>
                                    <p:cond delay="0"/>
                                  </p:stCondLst>
                                  <p:childTnLst>
                                    <p:set>
                                      <p:cBhvr>
                                        <p:cTn id="1049" dur="1" fill="hold">
                                          <p:stCondLst>
                                            <p:cond delay="0"/>
                                          </p:stCondLst>
                                        </p:cTn>
                                        <p:tgtEl>
                                          <p:spTgt spid="515"/>
                                        </p:tgtEl>
                                        <p:attrNameLst>
                                          <p:attrName>style.visibility</p:attrName>
                                        </p:attrNameLst>
                                      </p:cBhvr>
                                      <p:to>
                                        <p:strVal val="visible"/>
                                      </p:to>
                                    </p:set>
                                  </p:childTnLst>
                                </p:cTn>
                              </p:par>
                            </p:childTnLst>
                          </p:cTn>
                        </p:par>
                      </p:childTnLst>
                    </p:cTn>
                  </p:par>
                  <p:par>
                    <p:cTn id="1050" fill="hold">
                      <p:stCondLst>
                        <p:cond delay="indefinite"/>
                      </p:stCondLst>
                      <p:childTnLst>
                        <p:par>
                          <p:cTn id="1051" fill="hold">
                            <p:stCondLst>
                              <p:cond delay="0"/>
                            </p:stCondLst>
                            <p:childTnLst>
                              <p:par>
                                <p:cTn id="1052" nodeType="clickEffect" fill="hold" presetClass="entr" presetID="1">
                                  <p:stCondLst>
                                    <p:cond delay="0"/>
                                  </p:stCondLst>
                                  <p:childTnLst>
                                    <p:set>
                                      <p:cBhvr>
                                        <p:cTn id="1053" dur="1" fill="hold">
                                          <p:stCondLst>
                                            <p:cond delay="0"/>
                                          </p:stCondLst>
                                        </p:cTn>
                                        <p:tgtEl>
                                          <p:spTgt spid="517"/>
                                        </p:tgtEl>
                                        <p:attrNameLst>
                                          <p:attrName>style.visibility</p:attrName>
                                        </p:attrNameLst>
                                      </p:cBhvr>
                                      <p:to>
                                        <p:strVal val="visible"/>
                                      </p:to>
                                    </p:set>
                                  </p:childTnLst>
                                </p:cTn>
                              </p:par>
                            </p:childTnLst>
                          </p:cTn>
                        </p:par>
                      </p:childTnLst>
                    </p:cTn>
                  </p:par>
                  <p:par>
                    <p:cTn id="1054" fill="hold">
                      <p:stCondLst>
                        <p:cond delay="indefinite"/>
                      </p:stCondLst>
                      <p:childTnLst>
                        <p:par>
                          <p:cTn id="1055" fill="hold">
                            <p:stCondLst>
                              <p:cond delay="0"/>
                            </p:stCondLst>
                            <p:childTnLst>
                              <p:par>
                                <p:cTn id="1056" nodeType="clickEffect" fill="hold" presetClass="entr" presetID="1">
                                  <p:stCondLst>
                                    <p:cond delay="0"/>
                                  </p:stCondLst>
                                  <p:childTnLst>
                                    <p:set>
                                      <p:cBhvr>
                                        <p:cTn id="1057" dur="1" fill="hold">
                                          <p:stCondLst>
                                            <p:cond delay="0"/>
                                          </p:stCondLst>
                                        </p:cTn>
                                        <p:tgtEl>
                                          <p:spTgt spid="539"/>
                                        </p:tgtEl>
                                        <p:attrNameLst>
                                          <p:attrName>style.visibility</p:attrName>
                                        </p:attrNameLst>
                                      </p:cBhvr>
                                      <p:to>
                                        <p:strVal val="visible"/>
                                      </p:to>
                                    </p:set>
                                  </p:childTnLst>
                                </p:cTn>
                              </p:par>
                            </p:childTnLst>
                          </p:cTn>
                        </p:par>
                      </p:childTnLst>
                    </p:cTn>
                  </p:par>
                  <p:par>
                    <p:cTn id="1058" fill="hold">
                      <p:stCondLst>
                        <p:cond delay="indefinite"/>
                      </p:stCondLst>
                      <p:childTnLst>
                        <p:par>
                          <p:cTn id="1059" fill="hold">
                            <p:stCondLst>
                              <p:cond delay="0"/>
                            </p:stCondLst>
                            <p:childTnLst>
                              <p:par>
                                <p:cTn id="1060" nodeType="clickEffect" fill="hold" presetClass="entr" presetID="1">
                                  <p:stCondLst>
                                    <p:cond delay="0"/>
                                  </p:stCondLst>
                                  <p:childTnLst>
                                    <p:set>
                                      <p:cBhvr>
                                        <p:cTn id="1061" dur="1" fill="hold">
                                          <p:stCondLst>
                                            <p:cond delay="0"/>
                                          </p:stCondLst>
                                        </p:cTn>
                                        <p:tgtEl>
                                          <p:spTgt spid="514"/>
                                        </p:tgtEl>
                                        <p:attrNameLst>
                                          <p:attrName>style.visibility</p:attrName>
                                        </p:attrNameLst>
                                      </p:cBhvr>
                                      <p:to>
                                        <p:strVal val="visible"/>
                                      </p:to>
                                    </p:set>
                                  </p:childTnLst>
                                </p:cTn>
                              </p:par>
                            </p:childTnLst>
                          </p:cTn>
                        </p:par>
                      </p:childTnLst>
                    </p:cTn>
                  </p:par>
                  <p:par>
                    <p:cTn id="1062" fill="hold">
                      <p:stCondLst>
                        <p:cond delay="indefinite"/>
                      </p:stCondLst>
                      <p:childTnLst>
                        <p:par>
                          <p:cTn id="1063" fill="hold">
                            <p:stCondLst>
                              <p:cond delay="0"/>
                            </p:stCondLst>
                            <p:childTnLst>
                              <p:par>
                                <p:cTn id="1064" nodeType="clickEffect" fill="hold" presetClass="entr" presetID="1">
                                  <p:stCondLst>
                                    <p:cond delay="0"/>
                                  </p:stCondLst>
                                  <p:childTnLst>
                                    <p:set>
                                      <p:cBhvr>
                                        <p:cTn id="1065" dur="1" fill="hold">
                                          <p:stCondLst>
                                            <p:cond delay="0"/>
                                          </p:stCondLst>
                                        </p:cTn>
                                        <p:tgtEl>
                                          <p:spTgt spid="533"/>
                                        </p:tgtEl>
                                        <p:attrNameLst>
                                          <p:attrName>style.visibility</p:attrName>
                                        </p:attrNameLst>
                                      </p:cBhvr>
                                      <p:to>
                                        <p:strVal val="visible"/>
                                      </p:to>
                                    </p:set>
                                  </p:childTnLst>
                                </p:cTn>
                              </p:par>
                            </p:childTnLst>
                          </p:cTn>
                        </p:par>
                      </p:childTnLst>
                    </p:cTn>
                  </p:par>
                  <p:par>
                    <p:cTn id="1066" fill="hold">
                      <p:stCondLst>
                        <p:cond delay="indefinite"/>
                      </p:stCondLst>
                      <p:childTnLst>
                        <p:par>
                          <p:cTn id="1067" fill="hold">
                            <p:stCondLst>
                              <p:cond delay="0"/>
                            </p:stCondLst>
                            <p:childTnLst>
                              <p:par>
                                <p:cTn id="1068" nodeType="clickEffect" fill="hold" presetClass="entr" presetID="1">
                                  <p:stCondLst>
                                    <p:cond delay="0"/>
                                  </p:stCondLst>
                                  <p:childTnLst>
                                    <p:set>
                                      <p:cBhvr>
                                        <p:cTn id="1069" dur="1" fill="hold">
                                          <p:stCondLst>
                                            <p:cond delay="0"/>
                                          </p:stCondLst>
                                        </p:cTn>
                                        <p:tgtEl>
                                          <p:spTgt spid="527"/>
                                        </p:tgtEl>
                                        <p:attrNameLst>
                                          <p:attrName>style.visibility</p:attrName>
                                        </p:attrNameLst>
                                      </p:cBhvr>
                                      <p:to>
                                        <p:strVal val="visible"/>
                                      </p:to>
                                    </p:set>
                                  </p:childTnLst>
                                </p:cTn>
                              </p:par>
                            </p:childTnLst>
                          </p:cTn>
                        </p:par>
                      </p:childTnLst>
                    </p:cTn>
                  </p:par>
                  <p:par>
                    <p:cTn id="1070" fill="hold">
                      <p:stCondLst>
                        <p:cond delay="indefinite"/>
                      </p:stCondLst>
                      <p:childTnLst>
                        <p:par>
                          <p:cTn id="1071" fill="hold">
                            <p:stCondLst>
                              <p:cond delay="0"/>
                            </p:stCondLst>
                            <p:childTnLst>
                              <p:par>
                                <p:cTn id="1072" nodeType="clickEffect" fill="hold" presetClass="entr" presetID="1">
                                  <p:stCondLst>
                                    <p:cond delay="0"/>
                                  </p:stCondLst>
                                  <p:childTnLst>
                                    <p:set>
                                      <p:cBhvr>
                                        <p:cTn id="1073" dur="1" fill="hold">
                                          <p:stCondLst>
                                            <p:cond delay="0"/>
                                          </p:stCondLst>
                                        </p:cTn>
                                        <p:tgtEl>
                                          <p:spTgt spid="536"/>
                                        </p:tgtEl>
                                        <p:attrNameLst>
                                          <p:attrName>style.visibility</p:attrName>
                                        </p:attrNameLst>
                                      </p:cBhvr>
                                      <p:to>
                                        <p:strVal val="visible"/>
                                      </p:to>
                                    </p:set>
                                  </p:childTnLst>
                                </p:cTn>
                              </p:par>
                            </p:childTnLst>
                          </p:cTn>
                        </p:par>
                      </p:childTnLst>
                    </p:cTn>
                  </p:par>
                  <p:par>
                    <p:cTn id="1074" fill="hold">
                      <p:stCondLst>
                        <p:cond delay="indefinite"/>
                      </p:stCondLst>
                      <p:childTnLst>
                        <p:par>
                          <p:cTn id="1075" fill="hold">
                            <p:stCondLst>
                              <p:cond delay="0"/>
                            </p:stCondLst>
                            <p:childTnLst>
                              <p:par>
                                <p:cTn id="1076" nodeType="clickEffect" fill="hold" presetClass="entr" presetID="1">
                                  <p:stCondLst>
                                    <p:cond delay="0"/>
                                  </p:stCondLst>
                                  <p:childTnLst>
                                    <p:set>
                                      <p:cBhvr>
                                        <p:cTn id="1077" dur="1" fill="hold">
                                          <p:stCondLst>
                                            <p:cond delay="0"/>
                                          </p:stCondLst>
                                        </p:cTn>
                                        <p:tgtEl>
                                          <p:spTgt spid="530"/>
                                        </p:tgtEl>
                                        <p:attrNameLst>
                                          <p:attrName>style.visibility</p:attrName>
                                        </p:attrNameLst>
                                      </p:cBhvr>
                                      <p:to>
                                        <p:strVal val="visible"/>
                                      </p:to>
                                    </p:set>
                                  </p:childTnLst>
                                </p:cTn>
                              </p:par>
                            </p:childTnLst>
                          </p:cTn>
                        </p:par>
                      </p:childTnLst>
                    </p:cTn>
                  </p:par>
                  <p:par>
                    <p:cTn id="1078" fill="hold">
                      <p:stCondLst>
                        <p:cond delay="indefinite"/>
                      </p:stCondLst>
                      <p:childTnLst>
                        <p:par>
                          <p:cTn id="1079" fill="hold">
                            <p:stCondLst>
                              <p:cond delay="0"/>
                            </p:stCondLst>
                            <p:childTnLst>
                              <p:par>
                                <p:cTn id="1080" nodeType="clickEffect" fill="hold" presetClass="entr" presetID="1">
                                  <p:stCondLst>
                                    <p:cond delay="0"/>
                                  </p:stCondLst>
                                  <p:childTnLst>
                                    <p:set>
                                      <p:cBhvr>
                                        <p:cTn id="1081" dur="1" fill="hold">
                                          <p:stCondLst>
                                            <p:cond delay="0"/>
                                          </p:stCondLst>
                                        </p:cTn>
                                        <p:tgtEl>
                                          <p:spTgt spid="534"/>
                                        </p:tgtEl>
                                        <p:attrNameLst>
                                          <p:attrName>style.visibility</p:attrName>
                                        </p:attrNameLst>
                                      </p:cBhvr>
                                      <p:to>
                                        <p:strVal val="visible"/>
                                      </p:to>
                                    </p:set>
                                  </p:childTnLst>
                                </p:cTn>
                              </p:par>
                            </p:childTnLst>
                          </p:cTn>
                        </p:par>
                      </p:childTnLst>
                    </p:cTn>
                  </p:par>
                  <p:par>
                    <p:cTn id="1082" fill="hold">
                      <p:stCondLst>
                        <p:cond delay="indefinite"/>
                      </p:stCondLst>
                      <p:childTnLst>
                        <p:par>
                          <p:cTn id="1083" fill="hold">
                            <p:stCondLst>
                              <p:cond delay="0"/>
                            </p:stCondLst>
                            <p:childTnLst>
                              <p:par>
                                <p:cTn id="1084" nodeType="clickEffect" fill="hold" presetClass="entr" presetID="1">
                                  <p:stCondLst>
                                    <p:cond delay="0"/>
                                  </p:stCondLst>
                                  <p:childTnLst>
                                    <p:set>
                                      <p:cBhvr>
                                        <p:cTn id="1085" dur="1" fill="hold">
                                          <p:stCondLst>
                                            <p:cond delay="0"/>
                                          </p:stCondLst>
                                        </p:cTn>
                                        <p:tgtEl>
                                          <p:spTgt spid="528"/>
                                        </p:tgtEl>
                                        <p:attrNameLst>
                                          <p:attrName>style.visibility</p:attrName>
                                        </p:attrNameLst>
                                      </p:cBhvr>
                                      <p:to>
                                        <p:strVal val="visible"/>
                                      </p:to>
                                    </p:set>
                                  </p:childTnLst>
                                </p:cTn>
                              </p:par>
                            </p:childTnLst>
                          </p:cTn>
                        </p:par>
                      </p:childTnLst>
                    </p:cTn>
                  </p:par>
                  <p:par>
                    <p:cTn id="1086" fill="hold">
                      <p:stCondLst>
                        <p:cond delay="indefinite"/>
                      </p:stCondLst>
                      <p:childTnLst>
                        <p:par>
                          <p:cTn id="1087" fill="hold">
                            <p:stCondLst>
                              <p:cond delay="0"/>
                            </p:stCondLst>
                            <p:childTnLst>
                              <p:par>
                                <p:cTn id="1088" nodeType="clickEffect" fill="hold" presetClass="entr" presetID="1">
                                  <p:stCondLst>
                                    <p:cond delay="0"/>
                                  </p:stCondLst>
                                  <p:childTnLst>
                                    <p:set>
                                      <p:cBhvr>
                                        <p:cTn id="1089" dur="1" fill="hold">
                                          <p:stCondLst>
                                            <p:cond delay="0"/>
                                          </p:stCondLst>
                                        </p:cTn>
                                        <p:tgtEl>
                                          <p:spTgt spid="538"/>
                                        </p:tgtEl>
                                        <p:attrNameLst>
                                          <p:attrName>style.visibility</p:attrName>
                                        </p:attrNameLst>
                                      </p:cBhvr>
                                      <p:to>
                                        <p:strVal val="visible"/>
                                      </p:to>
                                    </p:set>
                                  </p:childTnLst>
                                </p:cTn>
                              </p:par>
                            </p:childTnLst>
                          </p:cTn>
                        </p:par>
                      </p:childTnLst>
                    </p:cTn>
                  </p:par>
                  <p:par>
                    <p:cTn id="1090" fill="hold">
                      <p:stCondLst>
                        <p:cond delay="indefinite"/>
                      </p:stCondLst>
                      <p:childTnLst>
                        <p:par>
                          <p:cTn id="1091" fill="hold">
                            <p:stCondLst>
                              <p:cond delay="0"/>
                            </p:stCondLst>
                            <p:childTnLst>
                              <p:par>
                                <p:cTn id="1092" nodeType="clickEffect" fill="hold" presetClass="entr" presetID="1">
                                  <p:stCondLst>
                                    <p:cond delay="0"/>
                                  </p:stCondLst>
                                  <p:childTnLst>
                                    <p:set>
                                      <p:cBhvr>
                                        <p:cTn id="1093" dur="1" fill="hold">
                                          <p:stCondLst>
                                            <p:cond delay="0"/>
                                          </p:stCondLst>
                                        </p:cTn>
                                        <p:tgtEl>
                                          <p:spTgt spid="531"/>
                                        </p:tgtEl>
                                        <p:attrNameLst>
                                          <p:attrName>style.visibility</p:attrName>
                                        </p:attrNameLst>
                                      </p:cBhvr>
                                      <p:to>
                                        <p:strVal val="visible"/>
                                      </p:to>
                                    </p:set>
                                  </p:childTnLst>
                                </p:cTn>
                              </p:par>
                            </p:childTnLst>
                          </p:cTn>
                        </p:par>
                      </p:childTnLst>
                    </p:cTn>
                  </p:par>
                  <p:par>
                    <p:cTn id="1094" fill="hold">
                      <p:stCondLst>
                        <p:cond delay="indefinite"/>
                      </p:stCondLst>
                      <p:childTnLst>
                        <p:par>
                          <p:cTn id="1095" fill="hold">
                            <p:stCondLst>
                              <p:cond delay="0"/>
                            </p:stCondLst>
                            <p:childTnLst>
                              <p:par>
                                <p:cTn id="1096" nodeType="clickEffect" fill="hold" presetClass="entr" presetID="1">
                                  <p:stCondLst>
                                    <p:cond delay="0"/>
                                  </p:stCondLst>
                                  <p:childTnLst>
                                    <p:set>
                                      <p:cBhvr>
                                        <p:cTn id="1097" dur="1" fill="hold">
                                          <p:stCondLst>
                                            <p:cond delay="0"/>
                                          </p:stCondLst>
                                        </p:cTn>
                                        <p:tgtEl>
                                          <p:spTgt spid="535"/>
                                        </p:tgtEl>
                                        <p:attrNameLst>
                                          <p:attrName>style.visibility</p:attrName>
                                        </p:attrNameLst>
                                      </p:cBhvr>
                                      <p:to>
                                        <p:strVal val="visible"/>
                                      </p:to>
                                    </p:set>
                                  </p:childTnLst>
                                </p:cTn>
                              </p:par>
                            </p:childTnLst>
                          </p:cTn>
                        </p:par>
                      </p:childTnLst>
                    </p:cTn>
                  </p:par>
                  <p:par>
                    <p:cTn id="1098" fill="hold">
                      <p:stCondLst>
                        <p:cond delay="indefinite"/>
                      </p:stCondLst>
                      <p:childTnLst>
                        <p:par>
                          <p:cTn id="1099" fill="hold">
                            <p:stCondLst>
                              <p:cond delay="0"/>
                            </p:stCondLst>
                            <p:childTnLst>
                              <p:par>
                                <p:cTn id="1100" nodeType="clickEffect" fill="hold" presetClass="entr" presetID="1">
                                  <p:stCondLst>
                                    <p:cond delay="0"/>
                                  </p:stCondLst>
                                  <p:childTnLst>
                                    <p:set>
                                      <p:cBhvr>
                                        <p:cTn id="1101" dur="1" fill="hold">
                                          <p:stCondLst>
                                            <p:cond delay="0"/>
                                          </p:stCondLst>
                                        </p:cTn>
                                        <p:tgtEl>
                                          <p:spTgt spid="529"/>
                                        </p:tgtEl>
                                        <p:attrNameLst>
                                          <p:attrName>style.visibility</p:attrName>
                                        </p:attrNameLst>
                                      </p:cBhvr>
                                      <p:to>
                                        <p:strVal val="visible"/>
                                      </p:to>
                                    </p:set>
                                  </p:childTnLst>
                                </p:cTn>
                              </p:par>
                            </p:childTnLst>
                          </p:cTn>
                        </p:par>
                      </p:childTnLst>
                    </p:cTn>
                  </p:par>
                  <p:par>
                    <p:cTn id="1102" fill="hold">
                      <p:stCondLst>
                        <p:cond delay="indefinite"/>
                      </p:stCondLst>
                      <p:childTnLst>
                        <p:par>
                          <p:cTn id="1103" fill="hold">
                            <p:stCondLst>
                              <p:cond delay="0"/>
                            </p:stCondLst>
                            <p:childTnLst>
                              <p:par>
                                <p:cTn id="1104" nodeType="clickEffect" fill="hold" presetClass="entr" presetID="1">
                                  <p:stCondLst>
                                    <p:cond delay="0"/>
                                  </p:stCondLst>
                                  <p:childTnLst>
                                    <p:set>
                                      <p:cBhvr>
                                        <p:cTn id="1105" dur="1" fill="hold">
                                          <p:stCondLst>
                                            <p:cond delay="0"/>
                                          </p:stCondLst>
                                        </p:cTn>
                                        <p:tgtEl>
                                          <p:spTgt spid="537"/>
                                        </p:tgtEl>
                                        <p:attrNameLst>
                                          <p:attrName>style.visibility</p:attrName>
                                        </p:attrNameLst>
                                      </p:cBhvr>
                                      <p:to>
                                        <p:strVal val="visible"/>
                                      </p:to>
                                    </p:set>
                                  </p:childTnLst>
                                </p:cTn>
                              </p:par>
                            </p:childTnLst>
                          </p:cTn>
                        </p:par>
                      </p:childTnLst>
                    </p:cTn>
                  </p:par>
                  <p:par>
                    <p:cTn id="1106" fill="hold">
                      <p:stCondLst>
                        <p:cond delay="indefinite"/>
                      </p:stCondLst>
                      <p:childTnLst>
                        <p:par>
                          <p:cTn id="1107" fill="hold">
                            <p:stCondLst>
                              <p:cond delay="0"/>
                            </p:stCondLst>
                            <p:childTnLst>
                              <p:par>
                                <p:cTn id="1108" nodeType="clickEffect" fill="hold" presetClass="entr" presetID="1">
                                  <p:stCondLst>
                                    <p:cond delay="0"/>
                                  </p:stCondLst>
                                  <p:childTnLst>
                                    <p:set>
                                      <p:cBhvr>
                                        <p:cTn id="1109" dur="1" fill="hold">
                                          <p:stCondLst>
                                            <p:cond delay="0"/>
                                          </p:stCondLst>
                                        </p:cTn>
                                        <p:tgtEl>
                                          <p:spTgt spid="532"/>
                                        </p:tgtEl>
                                        <p:attrNameLst>
                                          <p:attrName>style.visibility</p:attrName>
                                        </p:attrNameLst>
                                      </p:cBhvr>
                                      <p:to>
                                        <p:strVal val="visible"/>
                                      </p:to>
                                    </p:set>
                                  </p:childTnLst>
                                </p:cTn>
                              </p:par>
                            </p:childTnLst>
                          </p:cTn>
                        </p:par>
                      </p:childTnLst>
                    </p:cTn>
                  </p:par>
                  <p:par>
                    <p:cTn id="1110" fill="hold">
                      <p:stCondLst>
                        <p:cond delay="indefinite"/>
                      </p:stCondLst>
                      <p:childTnLst>
                        <p:par>
                          <p:cTn id="1111" fill="hold">
                            <p:stCondLst>
                              <p:cond delay="0"/>
                            </p:stCondLst>
                            <p:childTnLst>
                              <p:par>
                                <p:cTn id="1112" nodeType="clickEffect" fill="hold" presetClass="entr" presetID="1">
                                  <p:stCondLst>
                                    <p:cond delay="0"/>
                                  </p:stCondLst>
                                  <p:childTnLst>
                                    <p:set>
                                      <p:cBhvr>
                                        <p:cTn id="1113" dur="1" fill="hold">
                                          <p:stCondLst>
                                            <p:cond delay="0"/>
                                          </p:stCondLst>
                                        </p:cTn>
                                        <p:tgtEl>
                                          <p:spTgt spid="524"/>
                                        </p:tgtEl>
                                        <p:attrNameLst>
                                          <p:attrName>style.visibility</p:attrName>
                                        </p:attrNameLst>
                                      </p:cBhvr>
                                      <p:to>
                                        <p:strVal val="visible"/>
                                      </p:to>
                                    </p:set>
                                  </p:childTnLst>
                                </p:cTn>
                              </p:par>
                            </p:childTnLst>
                          </p:cTn>
                        </p:par>
                      </p:childTnLst>
                    </p:cTn>
                  </p:par>
                  <p:par>
                    <p:cTn id="1114" fill="hold">
                      <p:stCondLst>
                        <p:cond delay="indefinite"/>
                      </p:stCondLst>
                      <p:childTnLst>
                        <p:par>
                          <p:cTn id="1115" fill="hold">
                            <p:stCondLst>
                              <p:cond delay="0"/>
                            </p:stCondLst>
                            <p:childTnLst>
                              <p:par>
                                <p:cTn id="1116" nodeType="clickEffect" fill="hold" presetClass="entr" presetID="1">
                                  <p:stCondLst>
                                    <p:cond delay="0"/>
                                  </p:stCondLst>
                                  <p:childTnLst>
                                    <p:set>
                                      <p:cBhvr>
                                        <p:cTn id="1117" dur="1" fill="hold">
                                          <p:stCondLst>
                                            <p:cond delay="0"/>
                                          </p:stCondLst>
                                        </p:cTn>
                                        <p:tgtEl>
                                          <p:spTgt spid="5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0" name="Image 6" descr=""/>
          <p:cNvPicPr/>
          <p:nvPr/>
        </p:nvPicPr>
        <p:blipFill>
          <a:blip r:embed="rId1"/>
          <a:srcRect l="13339" t="36855" r="38584" b="17057"/>
          <a:stretch/>
        </p:blipFill>
        <p:spPr>
          <a:xfrm>
            <a:off x="415800" y="1288440"/>
            <a:ext cx="8714160" cy="5125680"/>
          </a:xfrm>
          <a:prstGeom prst="rect">
            <a:avLst/>
          </a:prstGeom>
          <a:ln w="9525">
            <a:noFill/>
          </a:ln>
        </p:spPr>
      </p:pic>
      <p:sp>
        <p:nvSpPr>
          <p:cNvPr id="541" name="ZoneTexte 4"/>
          <p:cNvSpPr/>
          <p:nvPr/>
        </p:nvSpPr>
        <p:spPr>
          <a:xfrm>
            <a:off x="352440" y="188280"/>
            <a:ext cx="8467200" cy="638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70c0"/>
                </a:solidFill>
                <a:latin typeface="Script MT Bold"/>
              </a:rPr>
              <a:t>-8- Nécessaire croissance.</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2" name="ZoneTexte 8"/>
          <p:cNvSpPr/>
          <p:nvPr/>
        </p:nvSpPr>
        <p:spPr>
          <a:xfrm>
            <a:off x="542520" y="1242720"/>
            <a:ext cx="8799480" cy="27730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fr-FR" sz="3200" spc="-1" strike="noStrike">
                <a:solidFill>
                  <a:srgbClr val="ff0000"/>
                </a:solidFill>
                <a:latin typeface="Comic Sans MS"/>
              </a:rPr>
              <a:t>250 000 000 000 000 $ </a:t>
            </a:r>
            <a:endParaRPr b="0" lang="fr-FR" sz="3200" spc="-1" strike="noStrike">
              <a:solidFill>
                <a:srgbClr val="000000"/>
              </a:solidFill>
              <a:latin typeface="Arial"/>
            </a:endParaRPr>
          </a:p>
          <a:p>
            <a:pPr algn="ctr" defTabSz="914400">
              <a:lnSpc>
                <a:spcPct val="100000"/>
              </a:lnSpc>
            </a:pPr>
            <a:endParaRPr b="0" lang="fr-FR" sz="3200" spc="-1" strike="noStrike">
              <a:solidFill>
                <a:srgbClr val="000000"/>
              </a:solidFill>
              <a:latin typeface="Arial"/>
            </a:endParaRPr>
          </a:p>
          <a:p>
            <a:pPr defTabSz="914400">
              <a:lnSpc>
                <a:spcPct val="100000"/>
              </a:lnSpc>
            </a:pPr>
            <a:r>
              <a:rPr b="0" lang="fr-FR" sz="2800" spc="-1" strike="noStrike">
                <a:solidFill>
                  <a:schemeClr val="dk1"/>
                </a:solidFill>
                <a:latin typeface="Comic Sans MS"/>
              </a:rPr>
              <a:t>C’était le montant total  de la dette dans le monde, en 2019. </a:t>
            </a: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Comic Sans MS"/>
              </a:rPr>
              <a:t>Soit l’équivalent de </a:t>
            </a:r>
            <a:r>
              <a:rPr b="0" lang="fr-FR" sz="2800" spc="-1" strike="noStrike">
                <a:solidFill>
                  <a:srgbClr val="ff0000"/>
                </a:solidFill>
                <a:latin typeface="Comic Sans MS"/>
              </a:rPr>
              <a:t>320 % du produit intérieur brut mondial. </a:t>
            </a: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Comic Sans MS"/>
              </a:rPr>
              <a:t> </a:t>
            </a:r>
            <a:r>
              <a:rPr b="0" lang="fr-FR" sz="2800" spc="-1" strike="noStrike">
                <a:solidFill>
                  <a:schemeClr val="dk1"/>
                </a:solidFill>
                <a:latin typeface="Comic Sans MS"/>
              </a:rPr>
              <a:t>( </a:t>
            </a:r>
            <a:r>
              <a:rPr b="0" lang="fr-FR" sz="2000" spc="-1" strike="noStrike">
                <a:solidFill>
                  <a:schemeClr val="dk1"/>
                </a:solidFill>
                <a:latin typeface="Comic Sans MS"/>
              </a:rPr>
              <a:t>Les Échos, Paris, 17 novembre 2019 </a:t>
            </a:r>
            <a:r>
              <a:rPr b="0" lang="fr-FR" sz="2400" spc="-1" strike="noStrike">
                <a:solidFill>
                  <a:schemeClr val="dk1"/>
                </a:solidFill>
                <a:latin typeface="Comic Sans MS"/>
              </a:rPr>
              <a:t>)</a:t>
            </a:r>
            <a:endParaRPr b="0" lang="fr-FR" sz="2400" spc="-1" strike="noStrike">
              <a:solidFill>
                <a:srgbClr val="000000"/>
              </a:solidFill>
              <a:latin typeface="Arial"/>
            </a:endParaRPr>
          </a:p>
        </p:txBody>
      </p:sp>
      <p:sp>
        <p:nvSpPr>
          <p:cNvPr id="543" name="ZoneTexte 4"/>
          <p:cNvSpPr/>
          <p:nvPr/>
        </p:nvSpPr>
        <p:spPr>
          <a:xfrm>
            <a:off x="424800" y="5128200"/>
            <a:ext cx="8799480" cy="11869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2400" spc="-1" strike="noStrike">
                <a:solidFill>
                  <a:schemeClr val="dk1"/>
                </a:solidFill>
                <a:latin typeface="Comic Sans MS"/>
              </a:rPr>
              <a:t>En considérant que la population mondiale est de : </a:t>
            </a:r>
            <a:endParaRPr b="0" lang="fr-FR" sz="2400" spc="-1" strike="noStrike">
              <a:solidFill>
                <a:srgbClr val="000000"/>
              </a:solidFill>
              <a:latin typeface="Arial"/>
            </a:endParaRPr>
          </a:p>
          <a:p>
            <a:pPr algn="ctr" defTabSz="914400">
              <a:lnSpc>
                <a:spcPct val="100000"/>
              </a:lnSpc>
            </a:pPr>
            <a:r>
              <a:rPr b="0" lang="fr-FR" sz="2400" spc="-1" strike="noStrike">
                <a:solidFill>
                  <a:schemeClr val="dk1"/>
                </a:solidFill>
                <a:latin typeface="Comic Sans MS"/>
              </a:rPr>
              <a:t> </a:t>
            </a:r>
            <a:r>
              <a:rPr b="0" lang="fr-FR" sz="2400" spc="-1" strike="noStrike">
                <a:solidFill>
                  <a:schemeClr val="dk1"/>
                </a:solidFill>
                <a:latin typeface="Comic Sans MS"/>
              </a:rPr>
              <a:t>7 000 000 000 d’individus, cela correspond  à : </a:t>
            </a:r>
            <a:endParaRPr b="0" lang="fr-FR" sz="2400" spc="-1" strike="noStrike">
              <a:solidFill>
                <a:srgbClr val="000000"/>
              </a:solidFill>
              <a:latin typeface="Arial"/>
            </a:endParaRPr>
          </a:p>
          <a:p>
            <a:pPr algn="ctr" defTabSz="914400">
              <a:lnSpc>
                <a:spcPct val="100000"/>
              </a:lnSpc>
            </a:pPr>
            <a:r>
              <a:rPr b="0" lang="fr-FR" sz="2400" spc="-1" strike="noStrike">
                <a:solidFill>
                  <a:schemeClr val="dk1"/>
                </a:solidFill>
                <a:latin typeface="Comic Sans MS"/>
              </a:rPr>
              <a:t> </a:t>
            </a:r>
            <a:r>
              <a:rPr b="1" lang="fr-FR" sz="2400" spc="-1" strike="noStrike">
                <a:solidFill>
                  <a:schemeClr val="dk1"/>
                </a:solidFill>
                <a:latin typeface="Comic Sans MS"/>
              </a:rPr>
              <a:t>35 700 $ par habitant</a:t>
            </a:r>
            <a:r>
              <a:rPr b="0" lang="fr-FR" sz="2400" spc="-1" strike="noStrike">
                <a:solidFill>
                  <a:schemeClr val="dk1"/>
                </a:solidFill>
                <a:latin typeface="Comic Sans MS"/>
              </a:rPr>
              <a:t> !!!!!</a:t>
            </a:r>
            <a:endParaRPr b="0" lang="fr-FR" sz="2400" spc="-1" strike="noStrike">
              <a:solidFill>
                <a:srgbClr val="000000"/>
              </a:solidFill>
              <a:latin typeface="Arial"/>
            </a:endParaRPr>
          </a:p>
        </p:txBody>
      </p:sp>
      <p:sp>
        <p:nvSpPr>
          <p:cNvPr id="544" name="ZoneTexte 5"/>
          <p:cNvSpPr/>
          <p:nvPr/>
        </p:nvSpPr>
        <p:spPr>
          <a:xfrm>
            <a:off x="352440" y="188280"/>
            <a:ext cx="8467200" cy="638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70c0"/>
                </a:solidFill>
                <a:latin typeface="Script MT Bold"/>
              </a:rPr>
              <a:t>-8- Nécessaire croissance.</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ZoneTexte 1"/>
          <p:cNvSpPr/>
          <p:nvPr/>
        </p:nvSpPr>
        <p:spPr>
          <a:xfrm>
            <a:off x="313200" y="1301400"/>
            <a:ext cx="9279000" cy="41137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r>
              <a:rPr b="0" i="1" lang="fr-FR" sz="3600" spc="-1" strike="noStrike">
                <a:solidFill>
                  <a:schemeClr val="dk1"/>
                </a:solidFill>
                <a:latin typeface="Script MT Bold"/>
              </a:rPr>
              <a:t> </a:t>
            </a:r>
            <a:r>
              <a:rPr b="0" i="1" lang="fr-FR" sz="3600" spc="-1" strike="noStrike">
                <a:solidFill>
                  <a:schemeClr val="dk1"/>
                </a:solidFill>
                <a:latin typeface="Script MT Bold"/>
              </a:rPr>
              <a:t>« </a:t>
            </a:r>
            <a:r>
              <a:rPr b="1" i="1" lang="fr-FR" sz="3600" spc="-1" strike="noStrike">
                <a:solidFill>
                  <a:schemeClr val="dk1"/>
                </a:solidFill>
                <a:latin typeface="Script MT Bold"/>
              </a:rPr>
              <a:t>Celui qui croit à une croissance exponentielle infinie dans un monde fini est soit un fou, soit un économiste</a:t>
            </a:r>
            <a:r>
              <a:rPr b="0" i="1" lang="fr-FR" sz="3600" spc="-1" strike="noStrike">
                <a:solidFill>
                  <a:schemeClr val="dk1"/>
                </a:solidFill>
                <a:latin typeface="Script MT Bold"/>
              </a:rPr>
              <a:t> ».</a:t>
            </a:r>
            <a:endParaRPr b="0" lang="fr-FR" sz="36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r>
              <a:rPr b="0" lang="fr-FR" sz="2800" spc="-1" strike="noStrike">
                <a:solidFill>
                  <a:schemeClr val="dk1"/>
                </a:solidFill>
                <a:latin typeface="Script MT Bold"/>
              </a:rPr>
              <a:t>	</a:t>
            </a:r>
            <a:r>
              <a:rPr b="0" lang="fr-FR" sz="2800" spc="-1" strike="noStrike">
                <a:solidFill>
                  <a:schemeClr val="dk1"/>
                </a:solidFill>
                <a:latin typeface="Script MT Bold"/>
              </a:rPr>
              <a:t>	</a:t>
            </a:r>
            <a:r>
              <a:rPr b="0" lang="fr-FR" sz="2800" spc="-1" strike="noStrike">
                <a:solidFill>
                  <a:schemeClr val="dk1"/>
                </a:solidFill>
                <a:latin typeface="Script MT Bold"/>
              </a:rPr>
              <a:t>Kenneth E Boulding (économiste américain)</a:t>
            </a: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Script MT Bold"/>
              </a:rPr>
              <a:t>	</a:t>
            </a:r>
            <a:r>
              <a:rPr b="0" lang="fr-FR" sz="2800" spc="-1" strike="noStrike">
                <a:solidFill>
                  <a:schemeClr val="dk1"/>
                </a:solidFill>
                <a:latin typeface="Script MT Bold"/>
              </a:rPr>
              <a:t>	</a:t>
            </a:r>
            <a:r>
              <a:rPr b="0" lang="fr-FR" sz="2800" spc="-1" strike="noStrike">
                <a:solidFill>
                  <a:schemeClr val="dk1"/>
                </a:solidFill>
                <a:latin typeface="Script MT Bold"/>
              </a:rPr>
              <a:t>	</a:t>
            </a:r>
            <a:r>
              <a:rPr b="0" lang="fr-FR" sz="2800" spc="-1" strike="noStrike">
                <a:solidFill>
                  <a:schemeClr val="dk1"/>
                </a:solidFill>
                <a:latin typeface="Script MT Bold"/>
              </a:rPr>
              <a:t>	</a:t>
            </a:r>
            <a:r>
              <a:rPr b="0" lang="fr-FR" sz="2800" spc="-1" strike="noStrike">
                <a:solidFill>
                  <a:schemeClr val="dk1"/>
                </a:solidFill>
                <a:latin typeface="Script MT Bold"/>
              </a:rPr>
              <a:t>	</a:t>
            </a:r>
            <a:endParaRPr b="0" lang="fr-FR" sz="2800" spc="-1" strike="noStrike">
              <a:solidFill>
                <a:srgbClr val="000000"/>
              </a:solidFill>
              <a:latin typeface="Arial"/>
            </a:endParaRPr>
          </a:p>
        </p:txBody>
      </p:sp>
      <p:sp>
        <p:nvSpPr>
          <p:cNvPr id="546" name="Rectangle 1"/>
          <p:cNvSpPr/>
          <p:nvPr/>
        </p:nvSpPr>
        <p:spPr>
          <a:xfrm>
            <a:off x="-714600" y="-136080"/>
            <a:ext cx="11335320" cy="273600"/>
          </a:xfrm>
          <a:prstGeom prst="rect">
            <a:avLst/>
          </a:prstGeom>
          <a:noFill/>
          <a:ln w="0">
            <a:noFill/>
          </a:ln>
        </p:spPr>
        <p:style>
          <a:lnRef idx="0"/>
          <a:fillRef idx="0"/>
          <a:effectRef idx="0"/>
          <a:fontRef idx="minor"/>
        </p:style>
        <p:txBody>
          <a:bodyPr numCol="1" spcCol="0" wrap="none" anchor="ctr">
            <a:spAutoFit/>
          </a:bodyPr>
          <a:p>
            <a:pPr defTabSz="914400">
              <a:lnSpc>
                <a:spcPct val="100000"/>
              </a:lnSpc>
              <a:tabLst>
                <a:tab algn="l" pos="0"/>
              </a:tabLst>
            </a:pPr>
            <a:r>
              <a:rPr b="0" lang="fr-FR" sz="1200" spc="-1" strike="noStrike">
                <a:solidFill>
                  <a:srgbClr val="c9c9ca"/>
                </a:solidFill>
                <a:latin typeface="Inter Variable"/>
              </a:rPr>
              <a:t> </a:t>
            </a:r>
            <a:r>
              <a:rPr b="0" lang="fr-FR" sz="1200" spc="-1" strike="noStrike">
                <a:solidFill>
                  <a:srgbClr val="c9c9ca"/>
                </a:solidFill>
                <a:latin typeface="Inter Variable"/>
              </a:rPr>
              <a:t>l'économiste américain , qui a déclaré : « </a:t>
            </a:r>
            <a:r>
              <a:rPr b="1" lang="fr-FR" sz="1200" spc="-1" strike="noStrike">
                <a:solidFill>
                  <a:srgbClr val="c9c9ca"/>
                </a:solidFill>
                <a:latin typeface="Inter Variable"/>
              </a:rPr>
              <a:t>Celui qui croit à une croissance exponentielle infinie dans un monde fini est soit un fou, soit un économiste</a:t>
            </a:r>
            <a:r>
              <a:rPr b="0" lang="fr-FR" sz="1200" spc="-1" strike="noStrike">
                <a:solidFill>
                  <a:srgbClr val="c9c9ca"/>
                </a:solidFill>
                <a:latin typeface="Inter Variable"/>
              </a:rPr>
              <a:t> </a:t>
            </a:r>
            <a:r>
              <a:rPr b="0" lang="fr-FR" sz="900" spc="-1" strike="noStrike">
                <a:solidFill>
                  <a:schemeClr val="dk1"/>
                </a:solidFill>
                <a:latin typeface="Arial"/>
              </a:rPr>
              <a:t> </a:t>
            </a:r>
            <a:endParaRPr b="0" lang="fr-FR" sz="900" spc="-1" strike="noStrike">
              <a:solidFill>
                <a:srgbClr val="000000"/>
              </a:solidFill>
              <a:latin typeface="Arial"/>
            </a:endParaRPr>
          </a:p>
        </p:txBody>
      </p:sp>
      <p:sp>
        <p:nvSpPr>
          <p:cNvPr id="547" name="Rectangle 2"/>
          <p:cNvSpPr/>
          <p:nvPr/>
        </p:nvSpPr>
        <p:spPr>
          <a:xfrm>
            <a:off x="-562320" y="16200"/>
            <a:ext cx="11335320" cy="273600"/>
          </a:xfrm>
          <a:prstGeom prst="rect">
            <a:avLst/>
          </a:prstGeom>
          <a:noFill/>
          <a:ln w="0">
            <a:noFill/>
          </a:ln>
        </p:spPr>
        <p:style>
          <a:lnRef idx="0"/>
          <a:fillRef idx="0"/>
          <a:effectRef idx="0"/>
          <a:fontRef idx="minor"/>
        </p:style>
        <p:txBody>
          <a:bodyPr numCol="1" spcCol="0" wrap="none" anchor="ctr">
            <a:spAutoFit/>
          </a:bodyPr>
          <a:p>
            <a:pPr defTabSz="914400">
              <a:lnSpc>
                <a:spcPct val="100000"/>
              </a:lnSpc>
              <a:tabLst>
                <a:tab algn="l" pos="0"/>
              </a:tabLst>
            </a:pPr>
            <a:r>
              <a:rPr b="0" lang="fr-FR" sz="1200" spc="-1" strike="noStrike">
                <a:solidFill>
                  <a:srgbClr val="c9c9ca"/>
                </a:solidFill>
                <a:latin typeface="Inter Variable"/>
              </a:rPr>
              <a:t> </a:t>
            </a:r>
            <a:r>
              <a:rPr b="0" lang="fr-FR" sz="1200" spc="-1" strike="noStrike">
                <a:solidFill>
                  <a:srgbClr val="c9c9ca"/>
                </a:solidFill>
                <a:latin typeface="Inter Variable"/>
              </a:rPr>
              <a:t>l'économiste américain , qui a déclaré : « </a:t>
            </a:r>
            <a:r>
              <a:rPr b="1" lang="fr-FR" sz="1200" spc="-1" strike="noStrike">
                <a:solidFill>
                  <a:srgbClr val="c9c9ca"/>
                </a:solidFill>
                <a:latin typeface="Inter Variable"/>
              </a:rPr>
              <a:t>Celui qui croit à une croissance exponentielle infinie dans un monde fini est soit un fou, soit un économiste</a:t>
            </a:r>
            <a:r>
              <a:rPr b="0" lang="fr-FR" sz="1200" spc="-1" strike="noStrike">
                <a:solidFill>
                  <a:srgbClr val="c9c9ca"/>
                </a:solidFill>
                <a:latin typeface="Inter Variable"/>
              </a:rPr>
              <a:t> </a:t>
            </a:r>
            <a:r>
              <a:rPr b="0" lang="fr-FR" sz="900" spc="-1" strike="noStrike">
                <a:solidFill>
                  <a:schemeClr val="dk1"/>
                </a:solidFill>
                <a:latin typeface="Arial"/>
              </a:rPr>
              <a:t> </a:t>
            </a:r>
            <a:endParaRPr b="0" lang="fr-FR" sz="900" spc="-1" strike="noStrike">
              <a:solidFill>
                <a:srgbClr val="000000"/>
              </a:solidFill>
              <a:latin typeface="Arial"/>
            </a:endParaRPr>
          </a:p>
        </p:txBody>
      </p:sp>
      <p:sp>
        <p:nvSpPr>
          <p:cNvPr id="548" name="Rectangle 3"/>
          <p:cNvSpPr/>
          <p:nvPr/>
        </p:nvSpPr>
        <p:spPr>
          <a:xfrm>
            <a:off x="-408240" y="168840"/>
            <a:ext cx="11332440" cy="273600"/>
          </a:xfrm>
          <a:prstGeom prst="rect">
            <a:avLst/>
          </a:prstGeom>
          <a:noFill/>
          <a:ln w="0">
            <a:noFill/>
          </a:ln>
        </p:spPr>
        <p:style>
          <a:lnRef idx="0"/>
          <a:fillRef idx="0"/>
          <a:effectRef idx="0"/>
          <a:fontRef idx="minor"/>
        </p:style>
        <p:txBody>
          <a:bodyPr numCol="1" spcCol="0" wrap="none" anchor="ctr">
            <a:spAutoFit/>
          </a:bodyPr>
          <a:p>
            <a:pPr defTabSz="914400">
              <a:lnSpc>
                <a:spcPct val="100000"/>
              </a:lnSpc>
              <a:tabLst>
                <a:tab algn="l" pos="0"/>
              </a:tabLst>
            </a:pPr>
            <a:r>
              <a:rPr b="0" lang="fr-FR" sz="1200" spc="-1" strike="noStrike">
                <a:solidFill>
                  <a:srgbClr val="c9c9ca"/>
                </a:solidFill>
                <a:latin typeface="Inter Variable"/>
              </a:rPr>
              <a:t>'économiste américain , qui a déclaré : « </a:t>
            </a:r>
            <a:r>
              <a:rPr b="1" lang="fr-FR" sz="1200" spc="-1" strike="noStrike">
                <a:solidFill>
                  <a:srgbClr val="c9c9ca"/>
                </a:solidFill>
                <a:latin typeface="Inter Variable"/>
              </a:rPr>
              <a:t>Celui qui croit à une croissance exponentielle infinie dans un monde fini est soit un fou, soit un économiste</a:t>
            </a:r>
            <a:r>
              <a:rPr b="0" lang="fr-FR" sz="1200" spc="-1" strike="noStrike">
                <a:solidFill>
                  <a:srgbClr val="c9c9ca"/>
                </a:solidFill>
                <a:latin typeface="Inter Variable"/>
              </a:rPr>
              <a:t> »</a:t>
            </a:r>
            <a:r>
              <a:rPr b="0" lang="fr-FR" sz="900" spc="-1" strike="noStrike">
                <a:solidFill>
                  <a:schemeClr val="dk1"/>
                </a:solidFill>
                <a:latin typeface="Arial"/>
              </a:rPr>
              <a:t> </a:t>
            </a:r>
            <a:endParaRPr b="0" lang="fr-FR" sz="900" spc="-1" strike="noStrike">
              <a:solidFill>
                <a:srgbClr val="000000"/>
              </a:solidFill>
              <a:latin typeface="Arial"/>
            </a:endParaRPr>
          </a:p>
        </p:txBody>
      </p:sp>
      <p:sp>
        <p:nvSpPr>
          <p:cNvPr id="549" name="Rectangle 4"/>
          <p:cNvSpPr/>
          <p:nvPr/>
        </p:nvSpPr>
        <p:spPr>
          <a:xfrm>
            <a:off x="4460760" y="321120"/>
            <a:ext cx="1898280" cy="273600"/>
          </a:xfrm>
          <a:prstGeom prst="rect">
            <a:avLst/>
          </a:prstGeom>
          <a:noFill/>
          <a:ln w="0">
            <a:noFill/>
          </a:ln>
        </p:spPr>
        <p:style>
          <a:lnRef idx="0"/>
          <a:fillRef idx="0"/>
          <a:effectRef idx="0"/>
          <a:fontRef idx="minor"/>
        </p:style>
        <p:txBody>
          <a:bodyPr numCol="1" spcCol="0" wrap="none" anchor="ctr">
            <a:spAutoFit/>
          </a:bodyPr>
          <a:p>
            <a:pPr defTabSz="914400">
              <a:lnSpc>
                <a:spcPct val="100000"/>
              </a:lnSpc>
              <a:tabLst>
                <a:tab algn="l" pos="0"/>
              </a:tabLst>
            </a:pPr>
            <a:r>
              <a:rPr b="0" lang="fr-FR" sz="1200" spc="-1" strike="noStrike">
                <a:solidFill>
                  <a:srgbClr val="c9c9ca"/>
                </a:solidFill>
                <a:latin typeface="Inter Variable"/>
              </a:rPr>
              <a:t>l'économiste américain </a:t>
            </a:r>
            <a:r>
              <a:rPr b="0" lang="fr-FR" sz="900" spc="-1" strike="noStrike">
                <a:solidFill>
                  <a:schemeClr val="dk1"/>
                </a:solidFill>
                <a:latin typeface="Century Gothic"/>
              </a:rPr>
              <a:t> </a:t>
            </a:r>
            <a:endParaRPr b="0" lang="fr-FR" sz="900" spc="-1" strike="noStrike">
              <a:solidFill>
                <a:srgbClr val="000000"/>
              </a:solidFill>
              <a:latin typeface="Arial"/>
            </a:endParaRPr>
          </a:p>
        </p:txBody>
      </p:sp>
      <p:sp>
        <p:nvSpPr>
          <p:cNvPr id="550" name="ZoneTexte 8"/>
          <p:cNvSpPr/>
          <p:nvPr/>
        </p:nvSpPr>
        <p:spPr>
          <a:xfrm>
            <a:off x="352440" y="188280"/>
            <a:ext cx="8467200" cy="638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70c0"/>
                </a:solidFill>
                <a:latin typeface="Script MT Bold"/>
              </a:rPr>
              <a:t>-8- Nécessaire croissance.</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118" dur="indefinite" restart="never" nodeType="tmRoot">
          <p:childTnLst>
            <p:seq>
              <p:cTn id="1119" dur="indefinite" nodeType="mainSeq">
                <p:childTnLst>
                  <p:par>
                    <p:cTn id="1120" fill="hold">
                      <p:stCondLst>
                        <p:cond delay="indefinite"/>
                      </p:stCondLst>
                      <p:childTnLst>
                        <p:par>
                          <p:cTn id="1121" fill="hold">
                            <p:stCondLst>
                              <p:cond delay="0"/>
                            </p:stCondLst>
                            <p:childTnLst>
                              <p:par>
                                <p:cTn id="1122" nodeType="clickEffect" fill="hold" presetClass="entr" presetID="1">
                                  <p:stCondLst>
                                    <p:cond delay="0"/>
                                  </p:stCondLst>
                                  <p:childTnLst>
                                    <p:set>
                                      <p:cBhvr>
                                        <p:cTn id="1123" dur="1" fill="hold">
                                          <p:stCondLst>
                                            <p:cond delay="0"/>
                                          </p:stCondLst>
                                        </p:cTn>
                                        <p:tgtEl>
                                          <p:spTgt spid="5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ZoneTexte 2"/>
          <p:cNvSpPr/>
          <p:nvPr/>
        </p:nvSpPr>
        <p:spPr>
          <a:xfrm>
            <a:off x="278280" y="853200"/>
            <a:ext cx="9302760" cy="1370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2800" spc="-1" strike="noStrike">
                <a:solidFill>
                  <a:schemeClr val="dk1"/>
                </a:solidFill>
                <a:latin typeface="Script MT Bold"/>
              </a:rPr>
              <a:t>La dette est structurelle elle constitue </a:t>
            </a:r>
            <a:r>
              <a:rPr b="0" lang="fr-FR" sz="2800" spc="-1" strike="noStrike" u="sng">
                <a:solidFill>
                  <a:srgbClr val="ff0000"/>
                </a:solidFill>
                <a:uFillTx/>
                <a:latin typeface="Script MT Bold"/>
              </a:rPr>
              <a:t>une rente </a:t>
            </a:r>
            <a:r>
              <a:rPr b="0" lang="fr-FR" sz="2800" spc="-1" strike="noStrike">
                <a:solidFill>
                  <a:schemeClr val="dk1"/>
                </a:solidFill>
                <a:latin typeface="Script MT Bold"/>
              </a:rPr>
              <a:t>pour l’oligarchie qui nous gouverne et </a:t>
            </a:r>
            <a:r>
              <a:rPr b="0" lang="fr-FR" sz="2800" spc="-1" strike="noStrike">
                <a:solidFill>
                  <a:srgbClr val="ff0000"/>
                </a:solidFill>
                <a:latin typeface="Script MT Bold"/>
              </a:rPr>
              <a:t>asservit le peuple à l’esclavage </a:t>
            </a:r>
            <a:r>
              <a:rPr b="0" lang="fr-FR" sz="2800" spc="-1" strike="noStrike">
                <a:solidFill>
                  <a:schemeClr val="dk1"/>
                </a:solidFill>
                <a:latin typeface="Script MT Bold"/>
              </a:rPr>
              <a:t>.</a:t>
            </a:r>
            <a:endParaRPr b="0" lang="fr-FR" sz="2800" spc="-1" strike="noStrike">
              <a:solidFill>
                <a:srgbClr val="000000"/>
              </a:solidFill>
              <a:latin typeface="Arial"/>
            </a:endParaRPr>
          </a:p>
        </p:txBody>
      </p:sp>
      <p:pic>
        <p:nvPicPr>
          <p:cNvPr id="552" name="Picture 4" descr="Esclavage moderne - le blog de sef"/>
          <p:cNvPicPr/>
          <p:nvPr/>
        </p:nvPicPr>
        <p:blipFill>
          <a:blip r:embed="rId1"/>
          <a:stretch/>
        </p:blipFill>
        <p:spPr>
          <a:xfrm>
            <a:off x="2039760" y="1746000"/>
            <a:ext cx="5227560" cy="3580560"/>
          </a:xfrm>
          <a:prstGeom prst="rect">
            <a:avLst/>
          </a:prstGeom>
          <a:ln w="0">
            <a:noFill/>
          </a:ln>
        </p:spPr>
      </p:pic>
      <p:sp>
        <p:nvSpPr>
          <p:cNvPr id="553" name="ZoneTexte 3"/>
          <p:cNvSpPr/>
          <p:nvPr/>
        </p:nvSpPr>
        <p:spPr>
          <a:xfrm>
            <a:off x="306720" y="5269680"/>
            <a:ext cx="9302760" cy="17974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2800" spc="-1" strike="noStrike">
                <a:solidFill>
                  <a:schemeClr val="dk1"/>
                </a:solidFill>
                <a:latin typeface="Script MT Bold"/>
              </a:rPr>
              <a:t>La dette publique est détenue quasi exclusivement par les grands opérateurs financiers (banques commerciales, compagnies d’assurances, gestionnaires d’actifs financiers).</a:t>
            </a:r>
            <a:endParaRPr b="0" lang="fr-FR" sz="2800" spc="-1" strike="noStrike">
              <a:solidFill>
                <a:srgbClr val="000000"/>
              </a:solidFill>
              <a:latin typeface="Arial"/>
            </a:endParaRPr>
          </a:p>
        </p:txBody>
      </p:sp>
      <p:sp>
        <p:nvSpPr>
          <p:cNvPr id="554" name="ZoneTexte 6"/>
          <p:cNvSpPr/>
          <p:nvPr/>
        </p:nvSpPr>
        <p:spPr>
          <a:xfrm>
            <a:off x="352440" y="188280"/>
            <a:ext cx="8467200" cy="638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70c0"/>
                </a:solidFill>
                <a:latin typeface="Script MT Bold"/>
              </a:rPr>
              <a:t>-8- Nécessaire croissance.</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124" dur="indefinite" restart="never" nodeType="tmRoot">
          <p:childTnLst>
            <p:seq>
              <p:cTn id="1125" dur="indefinite" nodeType="mainSeq">
                <p:childTnLst>
                  <p:par>
                    <p:cTn id="1126" fill="hold">
                      <p:stCondLst>
                        <p:cond delay="indefinite"/>
                      </p:stCondLst>
                      <p:childTnLst>
                        <p:par>
                          <p:cTn id="1127" fill="hold">
                            <p:stCondLst>
                              <p:cond delay="0"/>
                            </p:stCondLst>
                            <p:childTnLst>
                              <p:par>
                                <p:cTn id="1128" nodeType="clickEffect" fill="hold" presetClass="entr" presetID="1">
                                  <p:stCondLst>
                                    <p:cond delay="0"/>
                                  </p:stCondLst>
                                  <p:childTnLst>
                                    <p:set>
                                      <p:cBhvr>
                                        <p:cTn id="1129" dur="1" fill="hold">
                                          <p:stCondLst>
                                            <p:cond delay="0"/>
                                          </p:stCondLst>
                                        </p:cTn>
                                        <p:tgtEl>
                                          <p:spTgt spid="5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ZoneTexte 2"/>
          <p:cNvSpPr/>
          <p:nvPr/>
        </p:nvSpPr>
        <p:spPr>
          <a:xfrm>
            <a:off x="609480" y="730080"/>
            <a:ext cx="8714160" cy="11869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2400" spc="-1" strike="noStrike">
                <a:solidFill>
                  <a:schemeClr val="dk1"/>
                </a:solidFill>
                <a:latin typeface="Script MT Bold"/>
              </a:rPr>
              <a:t>Investopedia estime la richesse totale de la famille Rothschild à </a:t>
            </a:r>
            <a:r>
              <a:rPr b="1" lang="fr-FR" sz="2400" spc="-1" strike="noStrike">
                <a:solidFill>
                  <a:schemeClr val="dk1"/>
                </a:solidFill>
                <a:latin typeface="Script MT Bold"/>
              </a:rPr>
              <a:t>plus de 2 billions de dollars</a:t>
            </a:r>
            <a:r>
              <a:rPr b="0" lang="fr-FR" sz="2400" spc="-1" strike="noStrike">
                <a:solidFill>
                  <a:schemeClr val="dk1"/>
                </a:solidFill>
                <a:latin typeface="Script MT Bold"/>
              </a:rPr>
              <a:t> (2 000 000 000 000)</a:t>
            </a:r>
            <a:endParaRPr b="0" lang="fr-FR" sz="2400" spc="-1" strike="noStrike">
              <a:solidFill>
                <a:srgbClr val="000000"/>
              </a:solidFill>
              <a:latin typeface="Arial"/>
            </a:endParaRPr>
          </a:p>
        </p:txBody>
      </p:sp>
      <p:sp>
        <p:nvSpPr>
          <p:cNvPr id="556" name="ZoneTexte 3"/>
          <p:cNvSpPr/>
          <p:nvPr/>
        </p:nvSpPr>
        <p:spPr>
          <a:xfrm>
            <a:off x="778680" y="1755360"/>
            <a:ext cx="8019000" cy="5210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 </a:t>
            </a:r>
            <a:r>
              <a:rPr b="1" i="1" lang="fr-FR" sz="2400" spc="-1" strike="noStrike">
                <a:solidFill>
                  <a:schemeClr val="dk1"/>
                </a:solidFill>
                <a:latin typeface="Script MT Bold"/>
              </a:rPr>
              <a:t>Les dynasties familiales les plus fortunées ne sont pas référencées dans le classement Forbes </a:t>
            </a:r>
            <a:r>
              <a:rPr b="1" lang="fr-FR" sz="2400" spc="-1" strike="noStrike">
                <a:solidFill>
                  <a:schemeClr val="dk1"/>
                </a:solidFill>
                <a:latin typeface="Script MT Bold"/>
              </a:rPr>
              <a:t>(The World’s Billionaires List). </a:t>
            </a:r>
            <a:r>
              <a:rPr b="1" i="1" lang="fr-FR" sz="2400" spc="-1" strike="noStrike">
                <a:solidFill>
                  <a:schemeClr val="dk1"/>
                </a:solidFill>
                <a:latin typeface="Script MT Bold"/>
              </a:rPr>
              <a:t>Et pour cause… La fortune d’un Bill Gates</a:t>
            </a:r>
            <a:r>
              <a:rPr b="1" lang="fr-FR" sz="2400" spc="-1" strike="noStrike">
                <a:solidFill>
                  <a:schemeClr val="dk1"/>
                </a:solidFill>
                <a:latin typeface="Script MT Bold"/>
              </a:rPr>
              <a:t> (76 Milliards de Dollars US) </a:t>
            </a:r>
            <a:r>
              <a:rPr b="1" i="1" lang="fr-FR" sz="2400" spc="-1" strike="noStrike">
                <a:solidFill>
                  <a:schemeClr val="dk1"/>
                </a:solidFill>
                <a:latin typeface="Script MT Bold"/>
              </a:rPr>
              <a:t>ferait pâle figure comparée ne serait  ce qu’aux actifs et avoir de la famille Rothschild (Amschel) qui fut estimée à 50 000 Milliards de Dollars US en 2012</a:t>
            </a:r>
            <a:r>
              <a:rPr b="1" lang="fr-FR" sz="2400" spc="-1" strike="noStrike">
                <a:solidFill>
                  <a:schemeClr val="dk1"/>
                </a:solidFill>
                <a:latin typeface="Script MT Bold"/>
              </a:rPr>
              <a:t> (</a:t>
            </a:r>
            <a:r>
              <a:rPr b="1" i="1" lang="fr-FR" sz="2400" spc="-1" strike="noStrike">
                <a:solidFill>
                  <a:schemeClr val="dk1"/>
                </a:solidFill>
                <a:latin typeface="Script MT Bold"/>
              </a:rPr>
              <a:t>en comparaison, la même année, le PIB mondial fut évalué à 71 830 Milliards de Dollars US</a:t>
            </a:r>
            <a:r>
              <a:rPr b="0" lang="fr-FR" sz="2400" spc="-1" strike="noStrike">
                <a:solidFill>
                  <a:schemeClr val="dk1"/>
                </a:solidFill>
                <a:latin typeface="Script MT Bold"/>
              </a:rPr>
              <a:t>). »</a:t>
            </a:r>
            <a:endParaRPr b="0" lang="fr-FR" sz="2400" spc="-1" strike="noStrike">
              <a:solidFill>
                <a:srgbClr val="000000"/>
              </a:solidFill>
              <a:latin typeface="Arial"/>
            </a:endParaRPr>
          </a:p>
          <a:p>
            <a:pPr defTabSz="914400">
              <a:lnSpc>
                <a:spcPct val="100000"/>
              </a:lnSpc>
            </a:pPr>
            <a:r>
              <a:rPr b="1" lang="fr-FR" sz="2400" spc="-1" strike="noStrike">
                <a:solidFill>
                  <a:schemeClr val="dk1"/>
                </a:solidFill>
                <a:latin typeface="Century Gothic"/>
              </a:rPr>
              <a:t> </a:t>
            </a:r>
            <a:r>
              <a:rPr b="1" lang="fr-FR" sz="2400" spc="-1" strike="noStrike">
                <a:solidFill>
                  <a:schemeClr val="dk1"/>
                </a:solidFill>
                <a:latin typeface="Script MT Bold"/>
              </a:rPr>
              <a:t>Hongbing Song</a:t>
            </a:r>
            <a:r>
              <a:rPr b="0" lang="fr-FR" sz="2400" spc="-1" strike="noStrike">
                <a:solidFill>
                  <a:schemeClr val="dk1"/>
                </a:solidFill>
                <a:latin typeface="Script MT Bold"/>
              </a:rPr>
              <a:t>, chercheur en économie et ancien consultant pour les fonds de pension américains </a:t>
            </a:r>
            <a:r>
              <a:rPr b="1" lang="fr-FR" sz="2400" spc="-1" strike="noStrike">
                <a:solidFill>
                  <a:schemeClr val="dk1"/>
                </a:solidFill>
                <a:latin typeface="Script MT Bold"/>
              </a:rPr>
              <a:t>Freddie Mac et Fanny</a:t>
            </a:r>
            <a:r>
              <a:rPr b="0" lang="fr-FR" sz="2400" spc="-1" strike="noStrike">
                <a:solidFill>
                  <a:schemeClr val="dk1"/>
                </a:solidFill>
                <a:latin typeface="Script MT Bold"/>
              </a:rPr>
              <a:t> </a:t>
            </a:r>
            <a:r>
              <a:rPr b="1" lang="fr-FR" sz="2400" spc="-1" strike="noStrike">
                <a:solidFill>
                  <a:schemeClr val="dk1"/>
                </a:solidFill>
                <a:latin typeface="Script MT Bold"/>
              </a:rPr>
              <a:t>Mae.</a:t>
            </a:r>
            <a:endParaRPr b="0" lang="fr-FR" sz="24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p:txBody>
      </p:sp>
      <p:sp>
        <p:nvSpPr>
          <p:cNvPr id="557" name="ZoneTexte 4"/>
          <p:cNvSpPr/>
          <p:nvPr/>
        </p:nvSpPr>
        <p:spPr>
          <a:xfrm>
            <a:off x="352440" y="188280"/>
            <a:ext cx="8467200" cy="638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70c0"/>
                </a:solidFill>
                <a:latin typeface="Script MT Bold"/>
              </a:rPr>
              <a:t>-8- Nécessaire croissance.</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ZoneTexte 2"/>
          <p:cNvSpPr/>
          <p:nvPr/>
        </p:nvSpPr>
        <p:spPr>
          <a:xfrm>
            <a:off x="568080" y="993240"/>
            <a:ext cx="8714160" cy="11869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2400" spc="-1" strike="noStrike">
                <a:solidFill>
                  <a:schemeClr val="dk1"/>
                </a:solidFill>
                <a:latin typeface="Script MT Bold"/>
              </a:rPr>
              <a:t>Investopedia estime la richesse totale de la famille Rothschild à </a:t>
            </a:r>
            <a:r>
              <a:rPr b="1" lang="fr-FR" sz="2400" spc="-1" strike="noStrike">
                <a:solidFill>
                  <a:schemeClr val="dk1"/>
                </a:solidFill>
                <a:latin typeface="Script MT Bold"/>
              </a:rPr>
              <a:t>plus de 2 billions de dollars</a:t>
            </a:r>
            <a:r>
              <a:rPr b="0" lang="fr-FR" sz="2400" spc="-1" strike="noStrike">
                <a:solidFill>
                  <a:schemeClr val="dk1"/>
                </a:solidFill>
                <a:latin typeface="Script MT Bold"/>
              </a:rPr>
              <a:t> (2 000 000 000 000)</a:t>
            </a:r>
            <a:endParaRPr b="0" lang="fr-FR" sz="2400" spc="-1" strike="noStrike">
              <a:solidFill>
                <a:srgbClr val="000000"/>
              </a:solidFill>
              <a:latin typeface="Arial"/>
            </a:endParaRPr>
          </a:p>
        </p:txBody>
      </p:sp>
      <p:sp>
        <p:nvSpPr>
          <p:cNvPr id="559" name="ZoneTexte 3"/>
          <p:cNvSpPr/>
          <p:nvPr/>
        </p:nvSpPr>
        <p:spPr>
          <a:xfrm>
            <a:off x="806400" y="2101680"/>
            <a:ext cx="801900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Ceci correspond au gain de 1 376 500 smicards …</a:t>
            </a:r>
            <a:endParaRPr b="0" lang="fr-FR" sz="24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p:txBody>
      </p:sp>
      <p:sp>
        <p:nvSpPr>
          <p:cNvPr id="560" name="ZoneTexte 4"/>
          <p:cNvSpPr/>
          <p:nvPr/>
        </p:nvSpPr>
        <p:spPr>
          <a:xfrm>
            <a:off x="765000" y="2877480"/>
            <a:ext cx="8019000" cy="2649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Soit la totalité des effectifs actuels de :</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L’éducation nationale</a:t>
            </a:r>
            <a:r>
              <a:rPr b="0" lang="fr-FR" sz="2400" spc="-1" strike="noStrike">
                <a:solidFill>
                  <a:schemeClr val="dk1"/>
                </a:solidFill>
                <a:latin typeface="Script MT Bold"/>
              </a:rPr>
              <a:t>	</a:t>
            </a:r>
            <a:r>
              <a:rPr b="0" lang="fr-FR" sz="2400" spc="-1" strike="noStrike">
                <a:solidFill>
                  <a:schemeClr val="dk1"/>
                </a:solidFill>
                <a:latin typeface="Script MT Bold"/>
              </a:rPr>
              <a:t>	</a:t>
            </a:r>
            <a:r>
              <a:rPr b="0" lang="fr-FR" sz="2400" spc="-1" strike="noStrike">
                <a:solidFill>
                  <a:schemeClr val="dk1"/>
                </a:solidFill>
                <a:latin typeface="Script MT Bold"/>
              </a:rPr>
              <a:t>980 000</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L’EDF</a:t>
            </a:r>
            <a:r>
              <a:rPr b="0" lang="fr-FR" sz="2400" spc="-1" strike="noStrike">
                <a:solidFill>
                  <a:schemeClr val="dk1"/>
                </a:solidFill>
                <a:latin typeface="Script MT Bold"/>
              </a:rPr>
              <a:t>	</a:t>
            </a:r>
            <a:r>
              <a:rPr b="0" lang="fr-FR" sz="2400" spc="-1" strike="noStrike">
                <a:solidFill>
                  <a:schemeClr val="dk1"/>
                </a:solidFill>
                <a:latin typeface="Script MT Bold"/>
              </a:rPr>
              <a:t>	</a:t>
            </a:r>
            <a:r>
              <a:rPr b="0" lang="fr-FR" sz="2400" spc="-1" strike="noStrike">
                <a:solidFill>
                  <a:schemeClr val="dk1"/>
                </a:solidFill>
                <a:latin typeface="Script MT Bold"/>
              </a:rPr>
              <a:t>	</a:t>
            </a:r>
            <a:r>
              <a:rPr b="0" lang="fr-FR" sz="2400" spc="-1" strike="noStrike">
                <a:solidFill>
                  <a:schemeClr val="dk1"/>
                </a:solidFill>
                <a:latin typeface="Script MT Bold"/>
              </a:rPr>
              <a:t>	</a:t>
            </a:r>
            <a:r>
              <a:rPr b="0" lang="fr-FR" sz="2400" spc="-1" strike="noStrike">
                <a:solidFill>
                  <a:schemeClr val="dk1"/>
                </a:solidFill>
                <a:latin typeface="Script MT Bold"/>
              </a:rPr>
              <a:t>158 000</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La SNCF</a:t>
            </a:r>
            <a:r>
              <a:rPr b="0" lang="fr-FR" sz="2400" spc="-1" strike="noStrike">
                <a:solidFill>
                  <a:schemeClr val="dk1"/>
                </a:solidFill>
                <a:latin typeface="Script MT Bold"/>
              </a:rPr>
              <a:t>	</a:t>
            </a:r>
            <a:r>
              <a:rPr b="0" lang="fr-FR" sz="2400" spc="-1" strike="noStrike">
                <a:solidFill>
                  <a:schemeClr val="dk1"/>
                </a:solidFill>
                <a:latin typeface="Script MT Bold"/>
              </a:rPr>
              <a:t>	</a:t>
            </a:r>
            <a:r>
              <a:rPr b="0" lang="fr-FR" sz="2400" spc="-1" strike="noStrike">
                <a:solidFill>
                  <a:schemeClr val="dk1"/>
                </a:solidFill>
                <a:latin typeface="Script MT Bold"/>
              </a:rPr>
              <a:t>	</a:t>
            </a:r>
            <a:r>
              <a:rPr b="0" lang="fr-FR" sz="2400" spc="-1" strike="noStrike">
                <a:solidFill>
                  <a:schemeClr val="dk1"/>
                </a:solidFill>
                <a:latin typeface="Script MT Bold"/>
              </a:rPr>
              <a:t>150 000</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	</a:t>
            </a:r>
            <a:r>
              <a:rPr b="0" lang="fr-FR" sz="2400" spc="-1" strike="noStrike">
                <a:solidFill>
                  <a:srgbClr val="ff0000"/>
                </a:solidFill>
                <a:latin typeface="Script MT Bold"/>
              </a:rPr>
              <a:t>Total</a:t>
            </a:r>
            <a:r>
              <a:rPr b="0" lang="fr-FR" sz="2400" spc="-1" strike="noStrike">
                <a:solidFill>
                  <a:srgbClr val="ff0000"/>
                </a:solidFill>
                <a:latin typeface="Script MT Bold"/>
              </a:rPr>
              <a:t>	</a:t>
            </a:r>
            <a:r>
              <a:rPr b="0" lang="fr-FR" sz="2400" spc="-1" strike="noStrike">
                <a:solidFill>
                  <a:srgbClr val="ff0000"/>
                </a:solidFill>
                <a:latin typeface="Script MT Bold"/>
              </a:rPr>
              <a:t>	</a:t>
            </a:r>
            <a:r>
              <a:rPr b="0" lang="fr-FR" sz="2400" spc="-1" strike="noStrike">
                <a:solidFill>
                  <a:srgbClr val="ff0000"/>
                </a:solidFill>
                <a:latin typeface="Script MT Bold"/>
              </a:rPr>
              <a:t>	</a:t>
            </a:r>
            <a:r>
              <a:rPr b="0" lang="fr-FR" sz="2400" spc="-1" strike="noStrike">
                <a:solidFill>
                  <a:srgbClr val="ff0000"/>
                </a:solidFill>
                <a:latin typeface="Script MT Bold"/>
              </a:rPr>
              <a:t>1 332 000</a:t>
            </a:r>
            <a:endParaRPr b="0" lang="fr-FR" sz="24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p:txBody>
      </p:sp>
      <p:sp>
        <p:nvSpPr>
          <p:cNvPr id="561" name="ZoneTexte 5"/>
          <p:cNvSpPr/>
          <p:nvPr/>
        </p:nvSpPr>
        <p:spPr>
          <a:xfrm>
            <a:off x="820440" y="5122080"/>
            <a:ext cx="8019000" cy="1675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 </a:t>
            </a:r>
            <a:r>
              <a:rPr b="0" lang="fr-FR" sz="2800" spc="-1" strike="noStrike">
                <a:solidFill>
                  <a:srgbClr val="ff0000"/>
                </a:solidFill>
                <a:latin typeface="Script MT Bold"/>
              </a:rPr>
              <a:t>qui travailleraient  au smic depuis la naissance de JC, 2018 années !!!</a:t>
            </a:r>
            <a:endParaRPr b="0" lang="fr-FR" sz="28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p:txBody>
      </p:sp>
      <p:sp>
        <p:nvSpPr>
          <p:cNvPr id="562" name="ZoneTexte 6"/>
          <p:cNvSpPr/>
          <p:nvPr/>
        </p:nvSpPr>
        <p:spPr>
          <a:xfrm>
            <a:off x="352440" y="188280"/>
            <a:ext cx="8467200" cy="638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70c0"/>
                </a:solidFill>
                <a:latin typeface="Script MT Bold"/>
              </a:rPr>
              <a:t>-8- Nécessaire croissance.</a:t>
            </a:r>
            <a:endParaRPr b="0" lang="fr-FR" sz="36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130" dur="indefinite" restart="never" nodeType="tmRoot">
          <p:childTnLst>
            <p:seq>
              <p:cTn id="1131" dur="indefinite" nodeType="mainSeq">
                <p:childTnLst>
                  <p:par>
                    <p:cTn id="1132" fill="hold">
                      <p:stCondLst>
                        <p:cond delay="indefinite"/>
                      </p:stCondLst>
                      <p:childTnLst>
                        <p:par>
                          <p:cTn id="1133" fill="hold">
                            <p:stCondLst>
                              <p:cond delay="0"/>
                            </p:stCondLst>
                            <p:childTnLst>
                              <p:par>
                                <p:cTn id="1134" nodeType="clickEffect" fill="hold" presetClass="entr" presetID="1">
                                  <p:stCondLst>
                                    <p:cond delay="0"/>
                                  </p:stCondLst>
                                  <p:childTnLst>
                                    <p:set>
                                      <p:cBhvr>
                                        <p:cTn id="1135" dur="1" fill="hold">
                                          <p:stCondLst>
                                            <p:cond delay="0"/>
                                          </p:stCondLst>
                                        </p:cTn>
                                        <p:tgtEl>
                                          <p:spTgt spid="559"/>
                                        </p:tgtEl>
                                        <p:attrNameLst>
                                          <p:attrName>style.visibility</p:attrName>
                                        </p:attrNameLst>
                                      </p:cBhvr>
                                      <p:to>
                                        <p:strVal val="visible"/>
                                      </p:to>
                                    </p:set>
                                  </p:childTnLst>
                                </p:cTn>
                              </p:par>
                            </p:childTnLst>
                          </p:cTn>
                        </p:par>
                      </p:childTnLst>
                    </p:cTn>
                  </p:par>
                  <p:par>
                    <p:cTn id="1136" fill="hold">
                      <p:stCondLst>
                        <p:cond delay="indefinite"/>
                      </p:stCondLst>
                      <p:childTnLst>
                        <p:par>
                          <p:cTn id="1137" fill="hold">
                            <p:stCondLst>
                              <p:cond delay="0"/>
                            </p:stCondLst>
                            <p:childTnLst>
                              <p:par>
                                <p:cTn id="1138" nodeType="clickEffect" fill="hold" presetClass="entr" presetID="1">
                                  <p:stCondLst>
                                    <p:cond delay="0"/>
                                  </p:stCondLst>
                                  <p:childTnLst>
                                    <p:set>
                                      <p:cBhvr>
                                        <p:cTn id="1139" dur="1" fill="hold">
                                          <p:stCondLst>
                                            <p:cond delay="0"/>
                                          </p:stCondLst>
                                        </p:cTn>
                                        <p:tgtEl>
                                          <p:spTgt spid="560"/>
                                        </p:tgtEl>
                                        <p:attrNameLst>
                                          <p:attrName>style.visibility</p:attrName>
                                        </p:attrNameLst>
                                      </p:cBhvr>
                                      <p:to>
                                        <p:strVal val="visible"/>
                                      </p:to>
                                    </p:set>
                                  </p:childTnLst>
                                </p:cTn>
                              </p:par>
                            </p:childTnLst>
                          </p:cTn>
                        </p:par>
                      </p:childTnLst>
                    </p:cTn>
                  </p:par>
                  <p:par>
                    <p:cTn id="1140" fill="hold">
                      <p:stCondLst>
                        <p:cond delay="indefinite"/>
                      </p:stCondLst>
                      <p:childTnLst>
                        <p:par>
                          <p:cTn id="1141" fill="hold">
                            <p:stCondLst>
                              <p:cond delay="0"/>
                            </p:stCondLst>
                            <p:childTnLst>
                              <p:par>
                                <p:cTn id="1142" nodeType="clickEffect" fill="hold" presetClass="entr" presetID="1">
                                  <p:stCondLst>
                                    <p:cond delay="0"/>
                                  </p:stCondLst>
                                  <p:childTnLst>
                                    <p:set>
                                      <p:cBhvr>
                                        <p:cTn id="1143"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564" name="ZoneTexte 5"/>
          <p:cNvSpPr/>
          <p:nvPr/>
        </p:nvSpPr>
        <p:spPr>
          <a:xfrm>
            <a:off x="329760" y="2395440"/>
            <a:ext cx="9108000" cy="1613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6000" spc="-1" strike="noStrike">
                <a:solidFill>
                  <a:srgbClr val="0070c0"/>
                </a:solidFill>
                <a:latin typeface="Script MT Bold"/>
              </a:rPr>
              <a:t>-</a:t>
            </a:r>
            <a:r>
              <a:rPr b="0" lang="fr-FR" sz="4800" spc="-1" strike="noStrike">
                <a:solidFill>
                  <a:srgbClr val="0070c0"/>
                </a:solidFill>
                <a:latin typeface="Script MT Bold"/>
              </a:rPr>
              <a:t>9</a:t>
            </a:r>
            <a:r>
              <a:rPr b="0" lang="fr-FR" sz="6000" spc="-1" strike="noStrike">
                <a:solidFill>
                  <a:srgbClr val="0070c0"/>
                </a:solidFill>
                <a:latin typeface="Script MT Bold"/>
              </a:rPr>
              <a:t>- </a:t>
            </a:r>
            <a:r>
              <a:rPr b="0" lang="fr-FR" sz="4000" spc="-1" strike="noStrike">
                <a:solidFill>
                  <a:srgbClr val="0070c0"/>
                </a:solidFill>
                <a:latin typeface="Script MT Bold"/>
              </a:rPr>
              <a:t>Un monde sous la morsure de la dette !</a:t>
            </a:r>
            <a:endParaRPr b="0" lang="fr-FR" sz="40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ZoneTexte 1"/>
          <p:cNvSpPr/>
          <p:nvPr/>
        </p:nvSpPr>
        <p:spPr>
          <a:xfrm>
            <a:off x="412920" y="1059840"/>
            <a:ext cx="8799480" cy="19796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Comic Sans MS"/>
              </a:rPr>
              <a:t>Le stock de la dette de l’Afrique subsaharienne est passé de 2 milliards de dollars en 1970 à 331 milliards de dollars en 2012. Entre 1970 et 2012, les remboursements effectués s’élèvent à 435 milliards de dollars, soit </a:t>
            </a:r>
            <a:r>
              <a:rPr b="0" lang="fr-FR" sz="2400" spc="-1" strike="noStrike">
                <a:solidFill>
                  <a:srgbClr val="ff0000"/>
                </a:solidFill>
                <a:latin typeface="Comic Sans MS"/>
              </a:rPr>
              <a:t>quatre fois le capital emprunté </a:t>
            </a:r>
            <a:r>
              <a:rPr b="0" lang="fr-FR" sz="2400" spc="-1" strike="noStrike">
                <a:solidFill>
                  <a:schemeClr val="dk1"/>
                </a:solidFill>
                <a:latin typeface="Comic Sans MS"/>
              </a:rPr>
              <a:t>. </a:t>
            </a:r>
            <a:r>
              <a:rPr b="0" lang="fr-FR" sz="2000" spc="-1" strike="noStrike">
                <a:solidFill>
                  <a:schemeClr val="dk1"/>
                </a:solidFill>
                <a:latin typeface="Comic Sans MS"/>
              </a:rPr>
              <a:t>(Manière de voir n° 173)</a:t>
            </a:r>
            <a:endParaRPr b="0" lang="fr-FR" sz="20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566" name="ZoneTexte 8"/>
          <p:cNvSpPr/>
          <p:nvPr/>
        </p:nvSpPr>
        <p:spPr>
          <a:xfrm>
            <a:off x="351720" y="3242520"/>
            <a:ext cx="8799480" cy="19796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Comic Sans MS"/>
              </a:rPr>
              <a:t>La dette extérieure de la région Amérique latine est  passée  de 223  milliards de dollars en 1980 à… 443 milliards de dollars en 1991! </a:t>
            </a:r>
            <a:r>
              <a:rPr b="1" lang="fr-FR" sz="2400" spc="-1" strike="noStrike">
                <a:solidFill>
                  <a:schemeClr val="dk1"/>
                </a:solidFill>
                <a:latin typeface="Comic Sans MS"/>
              </a:rPr>
              <a:t>Non pas à cause de nouveaux crédits</a:t>
            </a:r>
            <a:r>
              <a:rPr b="0" lang="fr-FR" sz="2400" spc="-1" strike="noStrike">
                <a:solidFill>
                  <a:schemeClr val="dk1"/>
                </a:solidFill>
                <a:latin typeface="Comic Sans MS"/>
              </a:rPr>
              <a:t>, mais </a:t>
            </a:r>
            <a:r>
              <a:rPr b="0" lang="fr-FR" sz="2400" spc="-1" strike="noStrike">
                <a:solidFill>
                  <a:srgbClr val="ff0000"/>
                </a:solidFill>
                <a:latin typeface="Comic Sans MS"/>
              </a:rPr>
              <a:t>du fait du refinancement et de l’accumulation des intérêts</a:t>
            </a:r>
            <a:r>
              <a:rPr b="0" lang="fr-FR" sz="2400" spc="-1" strike="noStrike">
                <a:solidFill>
                  <a:schemeClr val="dk1"/>
                </a:solidFill>
                <a:latin typeface="Comic Sans MS"/>
              </a:rPr>
              <a:t>. </a:t>
            </a:r>
            <a:r>
              <a:rPr b="0" lang="fr-FR" sz="2000" spc="-1" strike="noStrike">
                <a:solidFill>
                  <a:schemeClr val="dk1"/>
                </a:solidFill>
                <a:latin typeface="Comic Sans MS"/>
              </a:rPr>
              <a:t>(Manière de voir n° 173)</a:t>
            </a:r>
            <a:endParaRPr b="0" lang="fr-FR" sz="20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
        <p:nvSpPr>
          <p:cNvPr id="567" name="ZoneTexte 4"/>
          <p:cNvSpPr/>
          <p:nvPr/>
        </p:nvSpPr>
        <p:spPr>
          <a:xfrm>
            <a:off x="335520" y="0"/>
            <a:ext cx="8977320" cy="1308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000" spc="-1" strike="noStrike">
                <a:solidFill>
                  <a:srgbClr val="0070c0"/>
                </a:solidFill>
                <a:latin typeface="Script MT Bold"/>
              </a:rPr>
              <a:t>-9- Un monde sous la morsure de la dette !</a:t>
            </a:r>
            <a:endParaRPr b="0" lang="fr-FR" sz="40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144" dur="indefinite" restart="never" nodeType="tmRoot">
          <p:childTnLst>
            <p:seq>
              <p:cTn id="1145" dur="indefinite" nodeType="mainSeq">
                <p:childTnLst>
                  <p:par>
                    <p:cTn id="1146" fill="hold">
                      <p:stCondLst>
                        <p:cond delay="indefinite"/>
                      </p:stCondLst>
                      <p:childTnLst>
                        <p:par>
                          <p:cTn id="1147" fill="hold">
                            <p:stCondLst>
                              <p:cond delay="0"/>
                            </p:stCondLst>
                            <p:childTnLst>
                              <p:par>
                                <p:cTn id="1148" nodeType="clickEffect" fill="hold" presetClass="entr" presetID="1">
                                  <p:stCondLst>
                                    <p:cond delay="0"/>
                                  </p:stCondLst>
                                  <p:childTnLst>
                                    <p:set>
                                      <p:cBhvr>
                                        <p:cTn id="1149" dur="1" fill="hold">
                                          <p:stCondLst>
                                            <p:cond delay="0"/>
                                          </p:stCondLst>
                                        </p:cTn>
                                        <p:tgtEl>
                                          <p:spTgt spid="565"/>
                                        </p:tgtEl>
                                        <p:attrNameLst>
                                          <p:attrName>style.visibility</p:attrName>
                                        </p:attrNameLst>
                                      </p:cBhvr>
                                      <p:to>
                                        <p:strVal val="visible"/>
                                      </p:to>
                                    </p:set>
                                  </p:childTnLst>
                                </p:cTn>
                              </p:par>
                            </p:childTnLst>
                          </p:cTn>
                        </p:par>
                      </p:childTnLst>
                    </p:cTn>
                  </p:par>
                  <p:par>
                    <p:cTn id="1150" fill="hold">
                      <p:stCondLst>
                        <p:cond delay="indefinite"/>
                      </p:stCondLst>
                      <p:childTnLst>
                        <p:par>
                          <p:cTn id="1151" fill="hold">
                            <p:stCondLst>
                              <p:cond delay="0"/>
                            </p:stCondLst>
                            <p:childTnLst>
                              <p:par>
                                <p:cTn id="1152" nodeType="clickEffect" fill="hold" presetClass="entr" presetID="1">
                                  <p:stCondLst>
                                    <p:cond delay="0"/>
                                  </p:stCondLst>
                                  <p:childTnLst>
                                    <p:set>
                                      <p:cBhvr>
                                        <p:cTn id="1153" dur="1" fill="hold">
                                          <p:stCondLst>
                                            <p:cond delay="0"/>
                                          </p:stCondLst>
                                        </p:cTn>
                                        <p:tgtEl>
                                          <p:spTgt spid="5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ZoneTexte 11"/>
          <p:cNvSpPr/>
          <p:nvPr/>
        </p:nvSpPr>
        <p:spPr>
          <a:xfrm>
            <a:off x="507600" y="868680"/>
            <a:ext cx="894708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Seuls </a:t>
            </a:r>
            <a:r>
              <a:rPr b="0" lang="fr-FR" sz="2400" spc="-1" strike="noStrike">
                <a:solidFill>
                  <a:srgbClr val="ff0000"/>
                </a:solidFill>
                <a:latin typeface="Script MT Bold"/>
              </a:rPr>
              <a:t>huit hommes </a:t>
            </a:r>
            <a:r>
              <a:rPr b="0" lang="fr-FR" sz="2400" spc="-1" strike="noStrike">
                <a:solidFill>
                  <a:schemeClr val="dk1"/>
                </a:solidFill>
                <a:latin typeface="Script MT Bold"/>
              </a:rPr>
              <a:t>détiennent autant de richesses que les </a:t>
            </a:r>
            <a:r>
              <a:rPr b="0" lang="fr-FR" sz="2400" spc="-1" strike="noStrike">
                <a:solidFill>
                  <a:srgbClr val="ff0000"/>
                </a:solidFill>
                <a:latin typeface="Script MT Bold"/>
              </a:rPr>
              <a:t>3,6 milliards </a:t>
            </a:r>
            <a:r>
              <a:rPr b="0" lang="fr-FR" sz="2400" spc="-1" strike="noStrike">
                <a:solidFill>
                  <a:schemeClr val="dk1"/>
                </a:solidFill>
                <a:latin typeface="Script MT Bold"/>
              </a:rPr>
              <a:t>de personnes qui représentent </a:t>
            </a:r>
            <a:r>
              <a:rPr b="0" lang="fr-FR" sz="2400" spc="-1" strike="noStrike">
                <a:solidFill>
                  <a:srgbClr val="ff0000"/>
                </a:solidFill>
                <a:latin typeface="Script MT Bold"/>
              </a:rPr>
              <a:t>la moitié la plus pauvre de l’humanité</a:t>
            </a:r>
            <a:r>
              <a:rPr b="0" lang="fr-FR" sz="2400" spc="-1" strike="noStrike">
                <a:solidFill>
                  <a:schemeClr val="dk1"/>
                </a:solidFill>
                <a:latin typeface="Script MT Bold"/>
              </a:rPr>
              <a:t>, selon un rapport publié  le 16 janvier 2017 par l’ONG internationale Oxfam à l’occasion de la rencontre annuelle de l’élite politique et économique à Davos.  ( en 2014 ils étaient 80 !)</a:t>
            </a:r>
            <a:endParaRPr b="0" lang="fr-FR" sz="2400" spc="-1" strike="noStrike">
              <a:solidFill>
                <a:srgbClr val="000000"/>
              </a:solidFill>
              <a:latin typeface="Arial"/>
            </a:endParaRPr>
          </a:p>
        </p:txBody>
      </p:sp>
      <p:sp>
        <p:nvSpPr>
          <p:cNvPr id="167" name="ZoneTexte 3"/>
          <p:cNvSpPr/>
          <p:nvPr/>
        </p:nvSpPr>
        <p:spPr>
          <a:xfrm>
            <a:off x="435600" y="2985840"/>
            <a:ext cx="8947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Le patrimoine des </a:t>
            </a:r>
            <a:r>
              <a:rPr b="0" lang="fr-FR" sz="2400" spc="-1" strike="noStrike">
                <a:solidFill>
                  <a:srgbClr val="ff0000"/>
                </a:solidFill>
                <a:latin typeface="Script MT Bold"/>
              </a:rPr>
              <a:t>1% les plus riches </a:t>
            </a:r>
            <a:r>
              <a:rPr b="0" lang="fr-FR" sz="2400" spc="-1" strike="noStrike">
                <a:solidFill>
                  <a:schemeClr val="dk1"/>
                </a:solidFill>
                <a:latin typeface="Script MT Bold"/>
              </a:rPr>
              <a:t>du monde a dépassé en 2016 celui des </a:t>
            </a:r>
            <a:r>
              <a:rPr b="0" lang="fr-FR" sz="2400" spc="-1" strike="noStrike">
                <a:solidFill>
                  <a:srgbClr val="ff0000"/>
                </a:solidFill>
                <a:latin typeface="Script MT Bold"/>
              </a:rPr>
              <a:t>99% restants </a:t>
            </a:r>
            <a:r>
              <a:rPr b="0" lang="fr-FR" sz="2400" spc="-1" strike="noStrike">
                <a:solidFill>
                  <a:schemeClr val="dk1"/>
                </a:solidFill>
                <a:latin typeface="Script MT Bold"/>
              </a:rPr>
              <a:t>!!! (Rapport Oxfam 2016)</a:t>
            </a:r>
            <a:endParaRPr b="0" lang="fr-FR" sz="2400" spc="-1" strike="noStrike">
              <a:solidFill>
                <a:srgbClr val="000000"/>
              </a:solidFill>
              <a:latin typeface="Arial"/>
            </a:endParaRPr>
          </a:p>
        </p:txBody>
      </p:sp>
      <p:sp>
        <p:nvSpPr>
          <p:cNvPr id="168" name="ZoneTexte 5"/>
          <p:cNvSpPr/>
          <p:nvPr/>
        </p:nvSpPr>
        <p:spPr>
          <a:xfrm>
            <a:off x="455040" y="4178880"/>
            <a:ext cx="902124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Au niveau mondial, </a:t>
            </a:r>
            <a:r>
              <a:rPr b="0" lang="fr-FR" sz="2400" spc="-1" strike="noStrike">
                <a:solidFill>
                  <a:srgbClr val="ff0000"/>
                </a:solidFill>
                <a:latin typeface="Script MT Bold"/>
              </a:rPr>
              <a:t>de janvier 1970 à octobre 2008</a:t>
            </a:r>
            <a:r>
              <a:rPr b="0" lang="fr-FR" sz="2400" spc="-1" strike="noStrike">
                <a:solidFill>
                  <a:schemeClr val="dk1"/>
                </a:solidFill>
                <a:latin typeface="Script MT Bold"/>
              </a:rPr>
              <a:t>, dans 90 pays représentant 96,7 % du PIB mondial, la masse monétaire est passée de 3 milliers de milliards de dollars à 65 milliers de milliards de dollars en suivant une croissance exponentielle. </a:t>
            </a:r>
            <a:r>
              <a:rPr b="0" lang="en-US" sz="2400" spc="-1" strike="noStrike">
                <a:solidFill>
                  <a:srgbClr val="ff0000"/>
                </a:solidFill>
                <a:latin typeface="Script MT Bold"/>
              </a:rPr>
              <a:t>Soit une augmentation de 2100 %.</a:t>
            </a:r>
            <a:r>
              <a:rPr b="0" lang="en-US" sz="2400" spc="-1" strike="noStrike">
                <a:solidFill>
                  <a:schemeClr val="dk1"/>
                </a:solidFill>
                <a:latin typeface="Script MT Bold"/>
              </a:rPr>
              <a:t> (</a:t>
            </a:r>
            <a:r>
              <a:rPr b="0" i="1" lang="en-US" sz="2400" spc="-1" strike="noStrike">
                <a:solidFill>
                  <a:schemeClr val="dk1"/>
                </a:solidFill>
                <a:latin typeface="Script MT Bold"/>
              </a:rPr>
              <a:t>Andrew Cornell « The years of easy money</a:t>
            </a:r>
            <a:r>
              <a:rPr b="0" lang="en-US" sz="2400" spc="-1" strike="noStrike">
                <a:solidFill>
                  <a:schemeClr val="dk1"/>
                </a:solidFill>
                <a:latin typeface="Script MT Bold"/>
              </a:rPr>
              <a:t> »)</a:t>
            </a:r>
            <a:endParaRPr b="0" lang="fr-FR" sz="2400" spc="-1" strike="noStrike">
              <a:solidFill>
                <a:srgbClr val="000000"/>
              </a:solidFill>
              <a:latin typeface="Arial"/>
            </a:endParaRPr>
          </a:p>
        </p:txBody>
      </p:sp>
      <p:sp>
        <p:nvSpPr>
          <p:cNvPr id="169" name="ZoneTexte 6"/>
          <p:cNvSpPr/>
          <p:nvPr/>
        </p:nvSpPr>
        <p:spPr>
          <a:xfrm>
            <a:off x="272880" y="201240"/>
            <a:ext cx="9632520" cy="1065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1.4-L’argent ne manque pas il n’y en a jamais eu autant !</a:t>
            </a:r>
            <a:endParaRPr b="0" lang="fr-FR" sz="32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93" dur="indefinite" restart="never" nodeType="tmRoot">
          <p:childTnLst>
            <p:seq>
              <p:cTn id="94" dur="indefinite" nodeType="mainSeq">
                <p:childTnLst>
                  <p:par>
                    <p:cTn id="95" fill="hold">
                      <p:stCondLst>
                        <p:cond delay="indefinite"/>
                      </p:stCondLst>
                      <p:childTnLst>
                        <p:par>
                          <p:cTn id="96" fill="hold">
                            <p:stCondLst>
                              <p:cond delay="0"/>
                            </p:stCondLst>
                            <p:childTnLst>
                              <p:par>
                                <p:cTn id="97" nodeType="clickEffect" fill="hold" presetClass="entr" presetID="1">
                                  <p:stCondLst>
                                    <p:cond delay="0"/>
                                  </p:stCondLst>
                                  <p:childTnLst>
                                    <p:set>
                                      <p:cBhvr>
                                        <p:cTn id="98" dur="1" fill="hold">
                                          <p:stCondLst>
                                            <p:cond delay="0"/>
                                          </p:stCondLst>
                                        </p:cTn>
                                        <p:tgtEl>
                                          <p:spTgt spid="16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nodeType="clickEffect" fill="hold" presetClass="entr" presetID="1">
                                  <p:stCondLst>
                                    <p:cond delay="0"/>
                                  </p:stCondLst>
                                  <p:childTnLst>
                                    <p:set>
                                      <p:cBhvr>
                                        <p:cTn id="102" dur="1" fill="hold">
                                          <p:stCondLst>
                                            <p:cond delay="0"/>
                                          </p:stCondLst>
                                        </p:cTn>
                                        <p:tgtEl>
                                          <p:spTgt spid="16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nodeType="clickEffect" fill="hold" presetClass="entr" presetID="1">
                                  <p:stCondLst>
                                    <p:cond delay="0"/>
                                  </p:stCondLst>
                                  <p:childTnLst>
                                    <p:set>
                                      <p:cBhvr>
                                        <p:cTn id="106"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Rectangle 5"/>
          <p:cNvSpPr/>
          <p:nvPr/>
        </p:nvSpPr>
        <p:spPr>
          <a:xfrm>
            <a:off x="631080" y="3779280"/>
            <a:ext cx="8720640" cy="2224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000" spc="-1" strike="noStrike">
                <a:solidFill>
                  <a:schemeClr val="dk1"/>
                </a:solidFill>
                <a:latin typeface="Comic Sans MS"/>
              </a:rPr>
              <a:t>Quatre-vingt sept pays ont connu une crise monétaire majeure ces 25 dernières années. Leur politique fiscale leur est imposée par le Fond Monétaire international (FMI). </a:t>
            </a:r>
            <a:endParaRPr b="0" lang="fr-FR" sz="2000" spc="-1" strike="noStrike">
              <a:solidFill>
                <a:srgbClr val="000000"/>
              </a:solidFill>
              <a:latin typeface="Arial"/>
            </a:endParaRPr>
          </a:p>
          <a:p>
            <a:pPr defTabSz="914400">
              <a:lnSpc>
                <a:spcPct val="100000"/>
              </a:lnSpc>
            </a:pPr>
            <a:r>
              <a:rPr b="0" lang="fr-FR" sz="2000" spc="-1" strike="noStrike">
                <a:solidFill>
                  <a:schemeClr val="dk1"/>
                </a:solidFill>
                <a:latin typeface="Comic Sans MS"/>
              </a:rPr>
              <a:t>Je pense que si les Etats-Unis devaient vivre avec les mêmes règles que celles qu'ils ont imposées, disons, au Brésil, ils deviendraient un pays en voie de développement en une seule génération. C'est le système qui est instable, injuste, et dysfonctionnel.</a:t>
            </a:r>
            <a:endParaRPr b="0" lang="fr-FR" sz="2000" spc="-1" strike="noStrike">
              <a:solidFill>
                <a:srgbClr val="000000"/>
              </a:solidFill>
              <a:latin typeface="Arial"/>
            </a:endParaRPr>
          </a:p>
          <a:p>
            <a:pPr defTabSz="914400">
              <a:lnSpc>
                <a:spcPct val="100000"/>
              </a:lnSpc>
            </a:pPr>
            <a:r>
              <a:rPr b="0" lang="fr-FR" sz="2000" spc="-1" strike="noStrike">
                <a:solidFill>
                  <a:schemeClr val="dk1"/>
                </a:solidFill>
                <a:latin typeface="Comic Sans MS"/>
              </a:rPr>
              <a:t>(Interview parue dans la revue Nexus de juillet/août 2003)</a:t>
            </a:r>
            <a:br>
              <a:rPr sz="2000"/>
            </a:br>
            <a:endParaRPr b="0" lang="fr-FR" sz="2000" spc="-1" strike="noStrike">
              <a:solidFill>
                <a:srgbClr val="000000"/>
              </a:solidFill>
              <a:latin typeface="Arial"/>
            </a:endParaRPr>
          </a:p>
        </p:txBody>
      </p:sp>
      <p:sp>
        <p:nvSpPr>
          <p:cNvPr id="569"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570"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pic>
        <p:nvPicPr>
          <p:cNvPr id="571" name="Picture 2" descr="Bernard Lietaer — Wikipédia"/>
          <p:cNvPicPr/>
          <p:nvPr/>
        </p:nvPicPr>
        <p:blipFill>
          <a:blip r:embed="rId1"/>
          <a:stretch/>
        </p:blipFill>
        <p:spPr>
          <a:xfrm>
            <a:off x="231840" y="1066680"/>
            <a:ext cx="3679200" cy="2452680"/>
          </a:xfrm>
          <a:prstGeom prst="rect">
            <a:avLst/>
          </a:prstGeom>
          <a:ln w="0">
            <a:noFill/>
          </a:ln>
        </p:spPr>
      </p:pic>
      <p:sp>
        <p:nvSpPr>
          <p:cNvPr id="572" name="Rectangle 6"/>
          <p:cNvSpPr/>
          <p:nvPr/>
        </p:nvSpPr>
        <p:spPr>
          <a:xfrm>
            <a:off x="3966480" y="1031400"/>
            <a:ext cx="5431320" cy="2284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Comic Sans MS"/>
              </a:rPr>
              <a:t>Bernard Lietaer </a:t>
            </a:r>
            <a:r>
              <a:rPr b="0" lang="fr-FR" sz="2000" spc="-1" strike="noStrike">
                <a:solidFill>
                  <a:schemeClr val="dk1"/>
                </a:solidFill>
                <a:latin typeface="Comic Sans MS"/>
              </a:rPr>
              <a:t>:</a:t>
            </a:r>
            <a:endParaRPr b="0" lang="fr-FR" sz="2000" spc="-1" strike="noStrike">
              <a:solidFill>
                <a:srgbClr val="000000"/>
              </a:solidFill>
              <a:latin typeface="Arial"/>
            </a:endParaRPr>
          </a:p>
          <a:p>
            <a:pPr defTabSz="914400">
              <a:lnSpc>
                <a:spcPct val="100000"/>
              </a:lnSpc>
            </a:pPr>
            <a:endParaRPr b="0" lang="fr-FR" sz="2000" spc="-1" strike="noStrike">
              <a:solidFill>
                <a:srgbClr val="000000"/>
              </a:solidFill>
              <a:latin typeface="Arial"/>
            </a:endParaRPr>
          </a:p>
          <a:p>
            <a:pPr defTabSz="914400">
              <a:lnSpc>
                <a:spcPct val="100000"/>
              </a:lnSpc>
            </a:pPr>
            <a:r>
              <a:rPr b="0" lang="fr-FR" sz="2000" spc="-1" strike="noStrike">
                <a:solidFill>
                  <a:schemeClr val="dk1"/>
                </a:solidFill>
                <a:latin typeface="Comic Sans MS"/>
              </a:rPr>
              <a:t>Professeur à l’université de Berkeley, ancien haut fonctionnaire de la Banque</a:t>
            </a:r>
            <a:r>
              <a:rPr b="0" lang="fr-FR" sz="2000" spc="-1" strike="noStrike" u="sng">
                <a:solidFill>
                  <a:schemeClr val="dk1"/>
                </a:solidFill>
                <a:uFillTx/>
                <a:latin typeface="Comic Sans MS"/>
                <a:hlinkClick r:id="rId2"/>
              </a:rPr>
              <a:t> </a:t>
            </a:r>
            <a:r>
              <a:rPr b="0" lang="fr-FR" sz="2000" spc="-1" strike="noStrike">
                <a:solidFill>
                  <a:schemeClr val="dk1"/>
                </a:solidFill>
                <a:latin typeface="Comic Sans MS"/>
              </a:rPr>
              <a:t>de</a:t>
            </a:r>
            <a:r>
              <a:rPr b="0" lang="fr-FR" sz="2000" spc="-1" strike="noStrike" u="sng">
                <a:solidFill>
                  <a:schemeClr val="dk1"/>
                </a:solidFill>
                <a:uFillTx/>
                <a:latin typeface="Comic Sans MS"/>
                <a:hlinkClick r:id="rId3"/>
              </a:rPr>
              <a:t> </a:t>
            </a:r>
            <a:r>
              <a:rPr b="0" lang="fr-FR" sz="2000" spc="-1" strike="noStrike">
                <a:solidFill>
                  <a:schemeClr val="dk1"/>
                </a:solidFill>
                <a:latin typeface="Comic Sans MS"/>
              </a:rPr>
              <a:t>Belgique, cofondateur de l'Euro, membre du club de Rome, spécialiste des questions monétaires internationales, il est l’auteur de 9 livres sur la monnaie.</a:t>
            </a:r>
            <a:endParaRPr b="0" lang="fr-FR" sz="2000" spc="-1" strike="noStrike">
              <a:solidFill>
                <a:srgbClr val="000000"/>
              </a:solidFill>
              <a:latin typeface="Arial"/>
            </a:endParaRPr>
          </a:p>
        </p:txBody>
      </p:sp>
      <p:sp>
        <p:nvSpPr>
          <p:cNvPr id="573" name="ZoneTexte 7"/>
          <p:cNvSpPr/>
          <p:nvPr/>
        </p:nvSpPr>
        <p:spPr>
          <a:xfrm>
            <a:off x="335520" y="0"/>
            <a:ext cx="8977320" cy="1308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000" spc="-1" strike="noStrike">
                <a:solidFill>
                  <a:srgbClr val="0070c0"/>
                </a:solidFill>
                <a:latin typeface="Script MT Bold"/>
              </a:rPr>
              <a:t>-9- Un monde sous la morsure de la dette !</a:t>
            </a:r>
            <a:endParaRPr b="0" lang="fr-FR" sz="40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154" dur="indefinite" restart="never" nodeType="tmRoot">
          <p:childTnLst>
            <p:seq>
              <p:cTn id="1155" dur="indefinite" nodeType="mainSeq">
                <p:childTnLst>
                  <p:par>
                    <p:cTn id="1156" fill="hold">
                      <p:stCondLst>
                        <p:cond delay="indefinite"/>
                      </p:stCondLst>
                      <p:childTnLst>
                        <p:par>
                          <p:cTn id="1157" fill="hold">
                            <p:stCondLst>
                              <p:cond delay="0"/>
                            </p:stCondLst>
                            <p:childTnLst>
                              <p:par>
                                <p:cTn id="1158" nodeType="clickEffect" fill="hold" presetClass="entr" presetID="1">
                                  <p:stCondLst>
                                    <p:cond delay="0"/>
                                  </p:stCondLst>
                                  <p:childTnLst>
                                    <p:set>
                                      <p:cBhvr>
                                        <p:cTn id="1159" dur="1" fill="hold">
                                          <p:stCondLst>
                                            <p:cond delay="0"/>
                                          </p:stCondLst>
                                        </p:cTn>
                                        <p:tgtEl>
                                          <p:spTgt spid="572"/>
                                        </p:tgtEl>
                                        <p:attrNameLst>
                                          <p:attrName>style.visibility</p:attrName>
                                        </p:attrNameLst>
                                      </p:cBhvr>
                                      <p:to>
                                        <p:strVal val="visible"/>
                                      </p:to>
                                    </p:set>
                                  </p:childTnLst>
                                </p:cTn>
                              </p:par>
                            </p:childTnLst>
                          </p:cTn>
                        </p:par>
                      </p:childTnLst>
                    </p:cTn>
                  </p:par>
                  <p:par>
                    <p:cTn id="1160" fill="hold">
                      <p:stCondLst>
                        <p:cond delay="indefinite"/>
                      </p:stCondLst>
                      <p:childTnLst>
                        <p:par>
                          <p:cTn id="1161" fill="hold">
                            <p:stCondLst>
                              <p:cond delay="0"/>
                            </p:stCondLst>
                            <p:childTnLst>
                              <p:par>
                                <p:cTn id="1162" nodeType="clickEffect" fill="hold" presetClass="entr" presetID="1">
                                  <p:stCondLst>
                                    <p:cond delay="0"/>
                                  </p:stCondLst>
                                  <p:childTnLst>
                                    <p:set>
                                      <p:cBhvr>
                                        <p:cTn id="1163" dur="1" fill="hold">
                                          <p:stCondLst>
                                            <p:cond delay="0"/>
                                          </p:stCondLst>
                                        </p:cTn>
                                        <p:tgtEl>
                                          <p:spTgt spid="5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4" name="ZoneTexte 1"/>
          <p:cNvSpPr/>
          <p:nvPr/>
        </p:nvSpPr>
        <p:spPr>
          <a:xfrm>
            <a:off x="2012760" y="583200"/>
            <a:ext cx="8025480" cy="19796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Frederick Soddy (1877 – 1956) était un radio-chimiste britannique, lauréat du prix Nobel de chimie en 1921.</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Auteur entre autres de « Richesse, richesse virtuelle et dette » en 1926.</a:t>
            </a:r>
            <a:endParaRPr b="0" lang="fr-FR" sz="24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pic>
        <p:nvPicPr>
          <p:cNvPr id="575" name="Picture 2" descr="Résultat de recherche d'images"/>
          <p:cNvPicPr/>
          <p:nvPr/>
        </p:nvPicPr>
        <p:blipFill>
          <a:blip r:embed="rId1"/>
          <a:stretch/>
        </p:blipFill>
        <p:spPr>
          <a:xfrm>
            <a:off x="175320" y="132120"/>
            <a:ext cx="1682640" cy="2379960"/>
          </a:xfrm>
          <a:prstGeom prst="rect">
            <a:avLst/>
          </a:prstGeom>
          <a:ln w="0">
            <a:noFill/>
          </a:ln>
        </p:spPr>
      </p:pic>
      <p:sp>
        <p:nvSpPr>
          <p:cNvPr id="576" name="ZoneTexte 3"/>
          <p:cNvSpPr/>
          <p:nvPr/>
        </p:nvSpPr>
        <p:spPr>
          <a:xfrm>
            <a:off x="179280" y="2515320"/>
            <a:ext cx="9505080" cy="4786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rPr>
              <a:t>« </a:t>
            </a:r>
            <a:r>
              <a:rPr b="0" i="1" lang="fr-FR" sz="2800" spc="-1" strike="noStrike">
                <a:solidFill>
                  <a:schemeClr val="dk1"/>
                </a:solidFill>
                <a:latin typeface="Script MT Bold"/>
              </a:rPr>
              <a:t>Nous ne pouvons plus rien faire sinon </a:t>
            </a:r>
            <a:r>
              <a:rPr b="0" i="1" lang="fr-FR" sz="2800" spc="-1" strike="noStrike">
                <a:solidFill>
                  <a:srgbClr val="ff0000"/>
                </a:solidFill>
                <a:latin typeface="Script MT Bold"/>
              </a:rPr>
              <a:t>nous endetter toujours plus envers le système bancaire afin de créer les montants grandissants d’argent dont la nation a besoin</a:t>
            </a:r>
            <a:r>
              <a:rPr b="0" i="1" lang="fr-FR" sz="2800" spc="-1" strike="noStrike">
                <a:solidFill>
                  <a:schemeClr val="dk1"/>
                </a:solidFill>
                <a:latin typeface="Script MT Bold"/>
              </a:rPr>
              <a:t> pour son expansion. Notre système monétaire est une supercherie … </a:t>
            </a:r>
            <a:r>
              <a:rPr b="0" i="1" lang="fr-FR" sz="2800" spc="-1" strike="noStrike">
                <a:solidFill>
                  <a:srgbClr val="ff0000"/>
                </a:solidFill>
                <a:latin typeface="Script MT Bold"/>
              </a:rPr>
              <a:t>Laisser ce pouvoir devenir source de revenus pour les émetteurs de monnaies privés, c’est créer un gouvernement illicite</a:t>
            </a:r>
            <a:r>
              <a:rPr b="0" i="1" lang="fr-FR" sz="2800" spc="-1" strike="noStrike">
                <a:solidFill>
                  <a:schemeClr val="dk1"/>
                </a:solidFill>
                <a:latin typeface="Script MT Bold"/>
              </a:rPr>
              <a:t>, un rival assez puissant pour renverser à fin de compte toutes les autres formes de gouvernement. Un système monétaire honnête et intègre est la seule option. »</a:t>
            </a: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164" dur="indefinite" restart="never" nodeType="tmRoot">
          <p:childTnLst>
            <p:seq>
              <p:cTn id="1165" dur="indefinite" nodeType="mainSeq">
                <p:childTnLst>
                  <p:par>
                    <p:cTn id="1166" fill="hold">
                      <p:stCondLst>
                        <p:cond delay="indefinite"/>
                      </p:stCondLst>
                      <p:childTnLst>
                        <p:par>
                          <p:cTn id="1167" fill="hold">
                            <p:stCondLst>
                              <p:cond delay="0"/>
                            </p:stCondLst>
                            <p:childTnLst>
                              <p:par>
                                <p:cTn id="1168" nodeType="clickEffect" fill="hold" presetClass="entr" presetID="1">
                                  <p:stCondLst>
                                    <p:cond delay="0"/>
                                  </p:stCondLst>
                                  <p:childTnLst>
                                    <p:set>
                                      <p:cBhvr>
                                        <p:cTn id="1169" dur="1" fill="hold">
                                          <p:stCondLst>
                                            <p:cond delay="0"/>
                                          </p:stCondLst>
                                        </p:cTn>
                                        <p:tgtEl>
                                          <p:spTgt spid="5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Rectangle 5"/>
          <p:cNvSpPr/>
          <p:nvPr/>
        </p:nvSpPr>
        <p:spPr>
          <a:xfrm>
            <a:off x="3034080" y="1249920"/>
            <a:ext cx="6483600" cy="3718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000" spc="-1" strike="noStrike">
                <a:solidFill>
                  <a:schemeClr val="dk1"/>
                </a:solidFill>
                <a:latin typeface="Century Gothic"/>
              </a:rPr>
              <a:t>“</a:t>
            </a:r>
            <a:r>
              <a:rPr b="1" i="1" lang="fr-FR" sz="2000" spc="-1" strike="noStrike">
                <a:solidFill>
                  <a:schemeClr val="dk1"/>
                </a:solidFill>
                <a:latin typeface="Century Gothic"/>
              </a:rPr>
              <a:t>Le gouvernement devrait créer, émettre, et faire circuler toutes les devises et tous les crédits nécessaires pour satisfaire les dépenses du gouvernement et le pouvoir d’achat des consommateurs. En adoptant ces principes, les contribuables économiseraient d’immenses sommes d’argent en intérêts. Le privilège de créer et d’émettre de la monnaie n’est pas seulement la prérogative suprême du gouvernement, mais c’est aussi sa plus grande opportunité.</a:t>
            </a:r>
            <a:r>
              <a:rPr b="0" lang="fr-FR" sz="2000" spc="-1" strike="noStrike">
                <a:solidFill>
                  <a:schemeClr val="dk1"/>
                </a:solidFill>
                <a:latin typeface="Century Gothic"/>
              </a:rPr>
              <a:t>”</a:t>
            </a:r>
            <a:endParaRPr b="0" lang="fr-FR" sz="2000" spc="-1" strike="noStrike">
              <a:solidFill>
                <a:srgbClr val="000000"/>
              </a:solidFill>
              <a:latin typeface="Arial"/>
            </a:endParaRPr>
          </a:p>
          <a:p>
            <a:pPr defTabSz="914400">
              <a:lnSpc>
                <a:spcPct val="100000"/>
              </a:lnSpc>
            </a:pPr>
            <a:endParaRPr b="0" lang="fr-FR" sz="2000" spc="-1" strike="noStrike">
              <a:solidFill>
                <a:srgbClr val="000000"/>
              </a:solidFill>
              <a:latin typeface="Arial"/>
            </a:endParaRPr>
          </a:p>
          <a:p>
            <a:pPr defTabSz="914400">
              <a:lnSpc>
                <a:spcPct val="100000"/>
              </a:lnSpc>
            </a:pPr>
            <a:r>
              <a:rPr b="0" lang="fr-FR" sz="1800" spc="-1" strike="noStrike">
                <a:solidFill>
                  <a:schemeClr val="dk1"/>
                </a:solidFill>
                <a:latin typeface="Comic Sans MS"/>
              </a:rPr>
              <a:t>Abraham Lincoln, Président des États-Unis, assassiné (1809-1865</a:t>
            </a:r>
            <a:r>
              <a:rPr b="0" lang="fr-FR" sz="1800" spc="-1" strike="noStrike">
                <a:solidFill>
                  <a:schemeClr val="dk1"/>
                </a:solidFill>
                <a:latin typeface="Century Gothic"/>
              </a:rPr>
              <a:t>).</a:t>
            </a:r>
            <a:endParaRPr b="0" lang="fr-FR" sz="1800" spc="-1" strike="noStrike">
              <a:solidFill>
                <a:srgbClr val="000000"/>
              </a:solidFill>
              <a:latin typeface="Arial"/>
            </a:endParaRPr>
          </a:p>
        </p:txBody>
      </p:sp>
      <p:sp>
        <p:nvSpPr>
          <p:cNvPr id="578"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579"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pic>
        <p:nvPicPr>
          <p:cNvPr id="580" name="Picture 6" descr="Illustration."/>
          <p:cNvPicPr/>
          <p:nvPr/>
        </p:nvPicPr>
        <p:blipFill>
          <a:blip r:embed="rId1"/>
          <a:stretch/>
        </p:blipFill>
        <p:spPr>
          <a:xfrm>
            <a:off x="321840" y="1582920"/>
            <a:ext cx="2546280" cy="318276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ZoneTexte 1"/>
          <p:cNvSpPr/>
          <p:nvPr/>
        </p:nvSpPr>
        <p:spPr>
          <a:xfrm>
            <a:off x="317520" y="3519720"/>
            <a:ext cx="9279000" cy="35053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i="1" lang="fr-FR" sz="2800" spc="-1" strike="noStrike">
                <a:solidFill>
                  <a:schemeClr val="dk1"/>
                </a:solidFill>
                <a:latin typeface="Script MT Bold"/>
              </a:rPr>
              <a:t>« Si le peuple américain permet un jour que des banques privées contrôlent leur monnaie, les banques et toutes les institutions qui fleuriront autour des banques priveront les gens de toute possession … jusqu'au jour où leurs enfants se réveilleront, sans maison et sans toit, sur la terre que leurs parents ont conquise</a:t>
            </a:r>
            <a:r>
              <a:rPr b="0" lang="fr-FR" sz="2800" spc="-1" strike="noStrike">
                <a:solidFill>
                  <a:schemeClr val="dk1"/>
                </a:solidFill>
                <a:latin typeface="Script MT Bold"/>
              </a:rPr>
              <a:t>. »  </a:t>
            </a: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Script MT Bold"/>
              </a:rPr>
              <a:t>	</a:t>
            </a:r>
            <a:r>
              <a:rPr b="0" lang="fr-FR" sz="2800" spc="-1" strike="noStrike">
                <a:solidFill>
                  <a:schemeClr val="dk1"/>
                </a:solidFill>
                <a:latin typeface="Script MT Bold"/>
              </a:rPr>
              <a:t>	</a:t>
            </a:r>
            <a:r>
              <a:rPr b="0" lang="fr-FR" sz="2800" spc="-1" strike="noStrike">
                <a:solidFill>
                  <a:schemeClr val="dk1"/>
                </a:solidFill>
                <a:latin typeface="Script MT Bold"/>
              </a:rPr>
              <a:t>	</a:t>
            </a:r>
            <a:r>
              <a:rPr b="0" lang="fr-FR" sz="2800" spc="-1" strike="noStrike">
                <a:solidFill>
                  <a:schemeClr val="dk1"/>
                </a:solidFill>
                <a:latin typeface="Script MT Bold"/>
              </a:rPr>
              <a:t>	</a:t>
            </a:r>
            <a:r>
              <a:rPr b="0" lang="fr-FR" sz="2800" spc="-1" strike="noStrike">
                <a:solidFill>
                  <a:schemeClr val="dk1"/>
                </a:solidFill>
                <a:latin typeface="Script MT Bold"/>
              </a:rPr>
              <a:t>	</a:t>
            </a:r>
            <a:endParaRPr b="0" lang="fr-FR" sz="2800" spc="-1" strike="noStrike">
              <a:solidFill>
                <a:srgbClr val="000000"/>
              </a:solidFill>
              <a:latin typeface="Arial"/>
            </a:endParaRPr>
          </a:p>
        </p:txBody>
      </p:sp>
      <p:pic>
        <p:nvPicPr>
          <p:cNvPr id="582" name="Picture 2" descr="Illustration."/>
          <p:cNvPicPr/>
          <p:nvPr/>
        </p:nvPicPr>
        <p:blipFill>
          <a:blip r:embed="rId1"/>
          <a:stretch/>
        </p:blipFill>
        <p:spPr>
          <a:xfrm>
            <a:off x="441720" y="759960"/>
            <a:ext cx="2270160" cy="2707200"/>
          </a:xfrm>
          <a:prstGeom prst="rect">
            <a:avLst/>
          </a:prstGeom>
          <a:ln w="0">
            <a:noFill/>
          </a:ln>
        </p:spPr>
      </p:pic>
      <p:sp>
        <p:nvSpPr>
          <p:cNvPr id="583" name="ZoneTexte 7"/>
          <p:cNvSpPr/>
          <p:nvPr/>
        </p:nvSpPr>
        <p:spPr>
          <a:xfrm>
            <a:off x="3080880" y="1042920"/>
            <a:ext cx="610776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Thomas Jefferson </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3° président des Etats Unis de 1801 à 1809</a:t>
            </a:r>
            <a:endParaRPr b="0" lang="fr-FR" sz="24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170" dur="indefinite" restart="never" nodeType="tmRoot">
          <p:childTnLst>
            <p:seq>
              <p:cTn id="1171" dur="indefinite" nodeType="mainSeq">
                <p:childTnLst>
                  <p:par>
                    <p:cTn id="1172" fill="hold">
                      <p:stCondLst>
                        <p:cond delay="indefinite"/>
                      </p:stCondLst>
                      <p:childTnLst>
                        <p:par>
                          <p:cTn id="1173" fill="hold">
                            <p:stCondLst>
                              <p:cond delay="0"/>
                            </p:stCondLst>
                            <p:childTnLst>
                              <p:par>
                                <p:cTn id="1174" nodeType="clickEffect" fill="hold" presetClass="entr" presetID="1">
                                  <p:stCondLst>
                                    <p:cond delay="0"/>
                                  </p:stCondLst>
                                  <p:childTnLst>
                                    <p:set>
                                      <p:cBhvr>
                                        <p:cTn id="1175" dur="1" fill="hold">
                                          <p:stCondLst>
                                            <p:cond delay="0"/>
                                          </p:stCondLst>
                                        </p:cTn>
                                        <p:tgtEl>
                                          <p:spTgt spid="5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ZoneTexte 1"/>
          <p:cNvSpPr/>
          <p:nvPr/>
        </p:nvSpPr>
        <p:spPr>
          <a:xfrm>
            <a:off x="317520" y="3519720"/>
            <a:ext cx="9279000" cy="3078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i="1" lang="fr-FR" sz="2800" spc="-1" strike="noStrike">
                <a:solidFill>
                  <a:schemeClr val="dk1"/>
                </a:solidFill>
                <a:latin typeface="Script MT Bold"/>
              </a:rPr>
              <a:t>“</a:t>
            </a:r>
            <a:r>
              <a:rPr b="0" i="1" lang="fr-FR" sz="2800" spc="-1" strike="noStrike">
                <a:solidFill>
                  <a:schemeClr val="dk1"/>
                </a:solidFill>
                <a:latin typeface="Script MT Bold"/>
              </a:rPr>
              <a:t>Les puissances du capitalisme financier avaient un plan de grande envergure, rien de moins que de créer un système mondial de contrôle financier dans les mains du secteur privé capable de dominer le système politique de chaque pays et l'économie mondiale d'un seul tenant.”</a:t>
            </a:r>
            <a:br>
              <a:rPr sz="2800"/>
            </a:b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Script MT Bold"/>
              </a:rPr>
              <a:t>	</a:t>
            </a:r>
            <a:r>
              <a:rPr b="0" lang="fr-FR" sz="2800" spc="-1" strike="noStrike">
                <a:solidFill>
                  <a:schemeClr val="dk1"/>
                </a:solidFill>
                <a:latin typeface="Script MT Bold"/>
              </a:rPr>
              <a:t>	</a:t>
            </a:r>
            <a:r>
              <a:rPr b="0" lang="fr-FR" sz="2800" spc="-1" strike="noStrike">
                <a:solidFill>
                  <a:schemeClr val="dk1"/>
                </a:solidFill>
                <a:latin typeface="Script MT Bold"/>
              </a:rPr>
              <a:t>	</a:t>
            </a:r>
            <a:r>
              <a:rPr b="0" lang="fr-FR" sz="2800" spc="-1" strike="noStrike">
                <a:solidFill>
                  <a:schemeClr val="dk1"/>
                </a:solidFill>
                <a:latin typeface="Script MT Bold"/>
              </a:rPr>
              <a:t>	</a:t>
            </a:r>
            <a:r>
              <a:rPr b="0" lang="fr-FR" sz="2800" spc="-1" strike="noStrike">
                <a:solidFill>
                  <a:schemeClr val="dk1"/>
                </a:solidFill>
                <a:latin typeface="Script MT Bold"/>
              </a:rPr>
              <a:t>	</a:t>
            </a:r>
            <a:endParaRPr b="0" lang="fr-FR" sz="2800" spc="-1" strike="noStrike">
              <a:solidFill>
                <a:srgbClr val="000000"/>
              </a:solidFill>
              <a:latin typeface="Arial"/>
            </a:endParaRPr>
          </a:p>
        </p:txBody>
      </p:sp>
      <p:sp>
        <p:nvSpPr>
          <p:cNvPr id="585" name="ZoneTexte 7"/>
          <p:cNvSpPr/>
          <p:nvPr/>
        </p:nvSpPr>
        <p:spPr>
          <a:xfrm>
            <a:off x="3080880" y="1042920"/>
            <a:ext cx="6362640" cy="969840"/>
          </a:xfrm>
          <a:prstGeom prst="rect">
            <a:avLst/>
          </a:prstGeom>
          <a:noFill/>
          <a:ln w="0">
            <a:noFill/>
          </a:ln>
        </p:spPr>
        <p:style>
          <a:lnRef idx="0"/>
          <a:fillRef idx="0"/>
          <a:effectRef idx="0"/>
          <a:fontRef idx="minor"/>
        </p:style>
        <p:txBody>
          <a:bodyPr lIns="90000" rIns="90000" tIns="45000" bIns="45000" anchor="t">
            <a:spAutoFit/>
          </a:bodyPr>
          <a:p>
            <a:pPr defTabSz="914400">
              <a:lnSpc>
                <a:spcPct val="107000"/>
              </a:lnSpc>
              <a:spcAft>
                <a:spcPts val="799"/>
              </a:spcAft>
            </a:pPr>
            <a:r>
              <a:rPr b="1" lang="fr-FR" sz="1800" spc="-1" strike="noStrike">
                <a:solidFill>
                  <a:srgbClr val="202122"/>
                </a:solidFill>
                <a:latin typeface="Arial"/>
                <a:ea typeface="Calibri"/>
              </a:rPr>
              <a:t>Carroll Quigley</a:t>
            </a:r>
            <a:r>
              <a:rPr b="0" lang="fr-FR" sz="1800" spc="-1" strike="noStrike">
                <a:solidFill>
                  <a:srgbClr val="202122"/>
                </a:solidFill>
                <a:latin typeface="Arial"/>
                <a:ea typeface="Calibri"/>
              </a:rPr>
              <a:t> (</a:t>
            </a:r>
            <a:r>
              <a:rPr b="0" lang="fr-FR" sz="1800" spc="-1" strike="noStrike">
                <a:solidFill>
                  <a:schemeClr val="dk1"/>
                </a:solidFill>
                <a:latin typeface="Calibri"/>
                <a:ea typeface="Calibri"/>
              </a:rPr>
              <a:t>1910</a:t>
            </a:r>
            <a:r>
              <a:rPr b="0" lang="fr-FR" sz="1800" spc="-1" strike="noStrike">
                <a:solidFill>
                  <a:srgbClr val="202122"/>
                </a:solidFill>
                <a:latin typeface="Arial"/>
                <a:ea typeface="Calibri"/>
              </a:rPr>
              <a:t>, </a:t>
            </a:r>
            <a:r>
              <a:rPr b="0" lang="fr-FR" sz="1800" spc="-1" strike="noStrike">
                <a:solidFill>
                  <a:schemeClr val="dk1"/>
                </a:solidFill>
                <a:latin typeface="Calibri"/>
                <a:ea typeface="Calibri"/>
              </a:rPr>
              <a:t>1977</a:t>
            </a:r>
            <a:r>
              <a:rPr b="0" lang="fr-FR" sz="1800" spc="-1" strike="noStrike">
                <a:solidFill>
                  <a:srgbClr val="202122"/>
                </a:solidFill>
                <a:latin typeface="Arial"/>
                <a:ea typeface="Calibri"/>
              </a:rPr>
              <a:t>)  H</a:t>
            </a:r>
            <a:r>
              <a:rPr b="0" lang="fr-FR" sz="1800" spc="-1" strike="noStrike">
                <a:solidFill>
                  <a:srgbClr val="000000"/>
                </a:solidFill>
                <a:latin typeface="Arial"/>
                <a:ea typeface="Calibri"/>
              </a:rPr>
              <a:t>istorien</a:t>
            </a:r>
            <a:r>
              <a:rPr b="0" lang="fr-FR" sz="1800" spc="-1" strike="noStrike">
                <a:solidFill>
                  <a:srgbClr val="202122"/>
                </a:solidFill>
                <a:latin typeface="Arial"/>
                <a:ea typeface="Calibri"/>
              </a:rPr>
              <a:t> </a:t>
            </a:r>
            <a:r>
              <a:rPr b="0" lang="fr-FR" sz="1800" spc="-1" strike="noStrike">
                <a:solidFill>
                  <a:srgbClr val="000000"/>
                </a:solidFill>
                <a:latin typeface="Arial"/>
                <a:ea typeface="Calibri"/>
              </a:rPr>
              <a:t>américain</a:t>
            </a:r>
            <a:r>
              <a:rPr b="0" lang="fr-FR" sz="1800" spc="-1" strike="noStrike">
                <a:solidFill>
                  <a:srgbClr val="202122"/>
                </a:solidFill>
                <a:latin typeface="Arial"/>
                <a:ea typeface="Calibri"/>
              </a:rPr>
              <a:t> et </a:t>
            </a:r>
            <a:r>
              <a:rPr b="0" lang="fr-FR" sz="1800" spc="-1" strike="noStrike">
                <a:solidFill>
                  <a:srgbClr val="000000"/>
                </a:solidFill>
                <a:latin typeface="Arial"/>
                <a:ea typeface="Calibri"/>
              </a:rPr>
              <a:t>professeur</a:t>
            </a:r>
            <a:r>
              <a:rPr b="0" lang="fr-FR" sz="1800" spc="-1" strike="noStrike">
                <a:solidFill>
                  <a:srgbClr val="202122"/>
                </a:solidFill>
                <a:latin typeface="Arial"/>
                <a:ea typeface="Calibri"/>
              </a:rPr>
              <a:t> d'histoire à l'</a:t>
            </a:r>
            <a:r>
              <a:rPr b="0" lang="fr-FR" sz="1800" spc="-1" strike="noStrike">
                <a:solidFill>
                  <a:srgbClr val="000000"/>
                </a:solidFill>
                <a:latin typeface="Arial"/>
                <a:ea typeface="Calibri"/>
              </a:rPr>
              <a:t>université de Georgetown</a:t>
            </a:r>
            <a:endParaRPr b="0" lang="fr-FR" sz="1800" spc="-1" strike="noStrike">
              <a:solidFill>
                <a:srgbClr val="000000"/>
              </a:solidFill>
              <a:latin typeface="Arial"/>
            </a:endParaRPr>
          </a:p>
        </p:txBody>
      </p:sp>
      <p:pic>
        <p:nvPicPr>
          <p:cNvPr id="586" name="Picture 4" descr="Carroll Quigley"/>
          <p:cNvPicPr/>
          <p:nvPr/>
        </p:nvPicPr>
        <p:blipFill>
          <a:blip r:embed="rId1"/>
          <a:stretch/>
        </p:blipFill>
        <p:spPr>
          <a:xfrm>
            <a:off x="619200" y="894600"/>
            <a:ext cx="2409480" cy="2437920"/>
          </a:xfrm>
          <a:prstGeom prst="rect">
            <a:avLst/>
          </a:prstGeom>
          <a:ln w="0">
            <a:noFill/>
          </a:ln>
        </p:spPr>
      </p:pic>
    </p:spTree>
  </p:cSld>
  <mc:AlternateContent>
    <mc:Choice Requires="p14">
      <p:transition spd="med" p14:dur="700">
        <p:fade/>
      </p:transition>
    </mc:Choice>
    <mc:Fallback>
      <p:transition spd="med">
        <p:fade/>
      </p:transition>
    </mc:Fallback>
  </mc:AlternateContent>
  <p:timing>
    <p:tnLst>
      <p:par>
        <p:cTn id="1176" dur="indefinite" restart="never" nodeType="tmRoot">
          <p:childTnLst>
            <p:seq>
              <p:cTn id="1177" dur="indefinite" nodeType="mainSeq">
                <p:childTnLst>
                  <p:par>
                    <p:cTn id="1178" fill="hold">
                      <p:stCondLst>
                        <p:cond delay="indefinite"/>
                      </p:stCondLst>
                      <p:childTnLst>
                        <p:par>
                          <p:cTn id="1179" fill="hold">
                            <p:stCondLst>
                              <p:cond delay="0"/>
                            </p:stCondLst>
                            <p:childTnLst>
                              <p:par>
                                <p:cTn id="1180" nodeType="clickEffect" fill="hold" presetClass="entr" presetID="1">
                                  <p:stCondLst>
                                    <p:cond delay="0"/>
                                  </p:stCondLst>
                                  <p:childTnLst>
                                    <p:set>
                                      <p:cBhvr>
                                        <p:cTn id="1181" dur="1" fill="hold">
                                          <p:stCondLst>
                                            <p:cond delay="0"/>
                                          </p:stCondLst>
                                        </p:cTn>
                                        <p:tgtEl>
                                          <p:spTgt spid="5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7" name="ZoneTexte 1"/>
          <p:cNvSpPr/>
          <p:nvPr/>
        </p:nvSpPr>
        <p:spPr>
          <a:xfrm>
            <a:off x="398880" y="1759320"/>
            <a:ext cx="8976960" cy="5576040"/>
          </a:xfrm>
          <a:prstGeom prst="rect">
            <a:avLst/>
          </a:prstGeom>
          <a:noFill/>
          <a:ln w="9525">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 Pour ma part, je n'étais pas convié sur les plateaux de</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télévision quand j'annonçais, et j'écrivais, il y a plus de dix ans, qu'une crise majeure accompagnée d'un chômage incontrôlé allait bientôt se produire, je fais partie de ceux qui n'ont pas été admis à expliquer aux Français ce que sont les origines réelles de la crise alors</a:t>
            </a:r>
            <a:endParaRPr b="0" lang="fr-FR" sz="2400" spc="-1" strike="noStrike">
              <a:solidFill>
                <a:srgbClr val="000000"/>
              </a:solidFill>
              <a:latin typeface="Arial"/>
            </a:endParaRPr>
          </a:p>
          <a:p>
            <a:pPr defTabSz="914400">
              <a:lnSpc>
                <a:spcPct val="100000"/>
              </a:lnSpc>
            </a:pPr>
            <a:r>
              <a:rPr b="1" lang="fr-FR" sz="2400" spc="-1" strike="noStrike">
                <a:solidFill>
                  <a:srgbClr val="ff0000"/>
                </a:solidFill>
                <a:latin typeface="Script MT Bold"/>
              </a:rPr>
              <a:t>qu'ils ont été dépossédés de tout pouvoir réel sur leur propre monnaie, au profit des banquiers.</a:t>
            </a:r>
            <a:endParaRPr b="0" lang="fr-FR" sz="2400" spc="-1" strike="noStrike">
              <a:solidFill>
                <a:srgbClr val="000000"/>
              </a:solidFill>
              <a:latin typeface="Arial"/>
            </a:endParaRPr>
          </a:p>
          <a:p>
            <a:pPr defTabSz="914400">
              <a:lnSpc>
                <a:spcPct val="100000"/>
              </a:lnSpc>
            </a:pPr>
            <a:r>
              <a:rPr b="0" lang="fr-FR" sz="2400" spc="-1" strike="noStrike">
                <a:solidFill>
                  <a:schemeClr val="dk1"/>
                </a:solidFill>
                <a:latin typeface="Script MT Bold"/>
              </a:rPr>
              <a:t>Par le passé, j'ai fait transmettre à certaines émissions économiques auxquelles j'assistais en télé spectateur le message que</a:t>
            </a:r>
            <a:r>
              <a:rPr b="1" lang="fr-FR" sz="2400" spc="-1" strike="noStrike">
                <a:solidFill>
                  <a:schemeClr val="dk1"/>
                </a:solidFill>
                <a:latin typeface="Script MT Bold"/>
              </a:rPr>
              <a:t> </a:t>
            </a:r>
            <a:r>
              <a:rPr b="1" lang="fr-FR" sz="2400" spc="-1" strike="noStrike">
                <a:solidFill>
                  <a:srgbClr val="ff0000"/>
                </a:solidFill>
                <a:latin typeface="Script MT Bold"/>
              </a:rPr>
              <a:t>j'étais disposé à venir parler de ce que sont progressivement devenues les banques actuelles, et pourquoi certaines vérités ne sont pas dites à leur sujet.</a:t>
            </a:r>
            <a:r>
              <a:rPr b="0" lang="fr-FR" sz="2400" spc="-1" strike="noStrike">
                <a:solidFill>
                  <a:schemeClr val="dk1"/>
                </a:solidFill>
                <a:latin typeface="Script MT Bold"/>
              </a:rPr>
              <a:t> Aucune réponse, même négative, n'est venue d'aucune chaîne de télévision et ce durant des années. » </a:t>
            </a:r>
            <a:endParaRPr b="0" lang="fr-FR" sz="2400" spc="-1" strike="noStrike">
              <a:solidFill>
                <a:srgbClr val="000000"/>
              </a:solidFill>
              <a:latin typeface="Arial"/>
            </a:endParaRPr>
          </a:p>
        </p:txBody>
      </p:sp>
      <p:pic>
        <p:nvPicPr>
          <p:cNvPr id="588" name="Picture 2" descr="http://upload.wikimedia.org/wikipedia/commons/0/0f/2001_Maurice_F%C3%A9lix_Charles_Allais_par_Harcourt_.jpg"/>
          <p:cNvPicPr/>
          <p:nvPr/>
        </p:nvPicPr>
        <p:blipFill>
          <a:blip r:embed="rId1"/>
          <a:stretch/>
        </p:blipFill>
        <p:spPr>
          <a:xfrm>
            <a:off x="0" y="0"/>
            <a:ext cx="1369440" cy="1709280"/>
          </a:xfrm>
          <a:prstGeom prst="rect">
            <a:avLst/>
          </a:prstGeom>
          <a:ln w="9525">
            <a:noFill/>
          </a:ln>
        </p:spPr>
      </p:pic>
      <p:sp>
        <p:nvSpPr>
          <p:cNvPr id="589" name="ZoneTexte 4"/>
          <p:cNvSpPr/>
          <p:nvPr/>
        </p:nvSpPr>
        <p:spPr>
          <a:xfrm>
            <a:off x="1763640" y="304200"/>
            <a:ext cx="8142120" cy="2285280"/>
          </a:xfrm>
          <a:prstGeom prst="rect">
            <a:avLst/>
          </a:prstGeom>
          <a:noFill/>
          <a:ln w="9525">
            <a:noFill/>
          </a:ln>
        </p:spPr>
        <p:style>
          <a:lnRef idx="0"/>
          <a:fillRef idx="0"/>
          <a:effectRef idx="0"/>
          <a:fontRef idx="minor"/>
        </p:style>
        <p:txBody>
          <a:bodyPr lIns="90000" rIns="90000" tIns="45000" bIns="45000" anchor="t">
            <a:spAutoFit/>
          </a:bodyPr>
          <a:p>
            <a:pPr defTabSz="914400">
              <a:lnSpc>
                <a:spcPct val="100000"/>
              </a:lnSpc>
            </a:pPr>
            <a:r>
              <a:rPr b="1" lang="fr-FR" sz="2800" spc="-1" strike="noStrike">
                <a:solidFill>
                  <a:schemeClr val="dk1"/>
                </a:solidFill>
                <a:latin typeface="Script MT Bold"/>
              </a:rPr>
              <a:t>Maurice  Allais</a:t>
            </a:r>
            <a:r>
              <a:rPr b="0" lang="fr-FR" sz="2800" spc="-1" strike="noStrike">
                <a:solidFill>
                  <a:schemeClr val="dk1"/>
                </a:solidFill>
                <a:latin typeface="Script MT Bold"/>
              </a:rPr>
              <a:t>, ( 1911  - 2010) Ses travaux lui valent de très nombreuses récompenses qui culminent avec l'attribution du </a:t>
            </a:r>
            <a:r>
              <a:rPr b="1" lang="fr-FR" sz="2800" spc="-1" strike="noStrike">
                <a:solidFill>
                  <a:schemeClr val="dk1"/>
                </a:solidFill>
                <a:latin typeface="Script MT Bold"/>
              </a:rPr>
              <a:t>« prix Nobel » d'économie en 1988</a:t>
            </a:r>
            <a:r>
              <a:rPr b="1" lang="fr-FR" sz="3200" spc="-1" strike="noStrike">
                <a:solidFill>
                  <a:schemeClr val="dk1"/>
                </a:solidFill>
                <a:latin typeface="Script MT Bold"/>
              </a:rPr>
              <a:t>.</a:t>
            </a:r>
            <a:endParaRPr b="0" lang="fr-FR" sz="3200" spc="-1" strike="noStrike">
              <a:solidFill>
                <a:srgbClr val="000000"/>
              </a:solidFill>
              <a:latin typeface="Arial"/>
            </a:endParaRPr>
          </a:p>
          <a:p>
            <a:pPr defTabSz="914400">
              <a:lnSpc>
                <a:spcPct val="100000"/>
              </a:lnSpc>
            </a:pPr>
            <a:r>
              <a:rPr b="0" lang="fr-FR" sz="2800" spc="-1" strike="noStrike">
                <a:solidFill>
                  <a:schemeClr val="dk1"/>
                </a:solidFill>
                <a:latin typeface="Calibri"/>
              </a:rPr>
              <a:t> </a:t>
            </a:r>
            <a:endParaRPr b="0" lang="fr-FR" sz="2800" spc="-1" strike="noStrike">
              <a:solidFill>
                <a:srgbClr val="000000"/>
              </a:solidFill>
              <a:latin typeface="Arial"/>
            </a:endParaRPr>
          </a:p>
        </p:txBody>
      </p:sp>
      <p:sp>
        <p:nvSpPr>
          <p:cNvPr id="2" name="PlaceHolder 1"/>
          <p:cNvSpPr>
            <a:spLocks noGrp="1"/>
          </p:cNvSpPr>
          <p:nvPr>
            <p:ph type="sldNum" idx="24"/>
          </p:nvPr>
        </p:nvSpPr>
        <p:spPr/>
        <p:txBody>
          <a:bodyPr/>
          <a:p>
            <a:fld id="{73DCB5C1-7DF5-4C62-BB0C-F19D993ADCB9}" type="slidenum">
              <a:t>85</a:t>
            </a:fld>
          </a:p>
        </p:txBody>
      </p:sp>
    </p:spTree>
  </p:cSld>
  <p:transition spd="med">
    <p:fade/>
  </p:transition>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ZoneTexte 6"/>
          <p:cNvSpPr/>
          <p:nvPr/>
        </p:nvSpPr>
        <p:spPr>
          <a:xfrm>
            <a:off x="280080" y="340920"/>
            <a:ext cx="990576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800" spc="-1" strike="noStrike">
                <a:solidFill>
                  <a:srgbClr val="0070c0"/>
                </a:solidFill>
                <a:latin typeface="Script MT Bold"/>
              </a:rPr>
              <a:t>-10- La nécessaire prise de conscience !</a:t>
            </a:r>
            <a:endParaRPr b="0" lang="fr-FR" sz="4800" spc="-1" strike="noStrike">
              <a:solidFill>
                <a:srgbClr val="000000"/>
              </a:solidFill>
              <a:latin typeface="Arial"/>
            </a:endParaRPr>
          </a:p>
        </p:txBody>
      </p:sp>
      <p:pic>
        <p:nvPicPr>
          <p:cNvPr id="591" name="Picture 2" descr="Grands médias : &quot;Contre pouvoir&quot;, non &quot;Chiens de garde&quot; ! - frico ..."/>
          <p:cNvPicPr/>
          <p:nvPr/>
        </p:nvPicPr>
        <p:blipFill>
          <a:blip r:embed="rId1"/>
          <a:stretch/>
        </p:blipFill>
        <p:spPr>
          <a:xfrm>
            <a:off x="2139120" y="1312560"/>
            <a:ext cx="5869080" cy="522108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ZoneTexte 6"/>
          <p:cNvSpPr/>
          <p:nvPr/>
        </p:nvSpPr>
        <p:spPr>
          <a:xfrm>
            <a:off x="457200" y="1314360"/>
            <a:ext cx="8977320" cy="43560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4000" spc="-1" strike="noStrike">
                <a:solidFill>
                  <a:schemeClr val="dk2"/>
                </a:solidFill>
                <a:latin typeface="Script MT Bold"/>
              </a:rPr>
              <a:t>« Vous ne réalisez pas à quel point il est difficile d’exposer la vérité dans un monde rempli de gens qui ne sont pas conscients de vivre dans le mensonge : »</a:t>
            </a:r>
            <a:endParaRPr b="0" lang="fr-FR" sz="4000" spc="-1" strike="noStrike">
              <a:solidFill>
                <a:srgbClr val="000000"/>
              </a:solidFill>
              <a:latin typeface="Arial"/>
            </a:endParaRPr>
          </a:p>
          <a:p>
            <a:pPr algn="ctr" defTabSz="914400">
              <a:lnSpc>
                <a:spcPct val="100000"/>
              </a:lnSpc>
            </a:pPr>
            <a:endParaRPr b="0" lang="fr-FR" sz="4000" spc="-1" strike="noStrike">
              <a:solidFill>
                <a:srgbClr val="000000"/>
              </a:solidFill>
              <a:latin typeface="Arial"/>
            </a:endParaRPr>
          </a:p>
          <a:p>
            <a:pPr defTabSz="914400">
              <a:lnSpc>
                <a:spcPct val="100000"/>
              </a:lnSpc>
            </a:pPr>
            <a:r>
              <a:rPr b="0" lang="fr-FR" sz="4000" spc="-1" strike="noStrike">
                <a:solidFill>
                  <a:schemeClr val="dk2"/>
                </a:solidFill>
                <a:latin typeface="Script MT Bold"/>
              </a:rPr>
              <a:t>Edouard Snowden</a:t>
            </a:r>
            <a:endParaRPr b="0" lang="fr-FR" sz="4000" spc="-1" strike="noStrike">
              <a:solidFill>
                <a:srgbClr val="000000"/>
              </a:solidFill>
              <a:latin typeface="Arial"/>
            </a:endParaRPr>
          </a:p>
        </p:txBody>
      </p:sp>
      <p:sp>
        <p:nvSpPr>
          <p:cNvPr id="593" name="ZoneTexte 2"/>
          <p:cNvSpPr/>
          <p:nvPr/>
        </p:nvSpPr>
        <p:spPr>
          <a:xfrm>
            <a:off x="280080" y="340920"/>
            <a:ext cx="990576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800" spc="-1" strike="noStrike">
                <a:solidFill>
                  <a:srgbClr val="0070c0"/>
                </a:solidFill>
                <a:latin typeface="Script MT Bold"/>
              </a:rPr>
              <a:t>-10- La nécessaire prise de conscience !</a:t>
            </a:r>
            <a:endParaRPr b="0" lang="fr-FR" sz="4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595"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596" name="AutoShape 6"/>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pic>
        <p:nvPicPr>
          <p:cNvPr id="597" name="Picture 8" descr="Courte biographie du Mahatma Gandhi"/>
          <p:cNvPicPr/>
          <p:nvPr/>
        </p:nvPicPr>
        <p:blipFill>
          <a:blip r:embed="rId1"/>
          <a:stretch/>
        </p:blipFill>
        <p:spPr>
          <a:xfrm>
            <a:off x="390960" y="513720"/>
            <a:ext cx="1533240" cy="2057040"/>
          </a:xfrm>
          <a:prstGeom prst="rect">
            <a:avLst/>
          </a:prstGeom>
          <a:ln w="0">
            <a:noFill/>
          </a:ln>
        </p:spPr>
      </p:pic>
      <p:sp>
        <p:nvSpPr>
          <p:cNvPr id="598" name="Rectangle 7"/>
          <p:cNvSpPr/>
          <p:nvPr/>
        </p:nvSpPr>
        <p:spPr>
          <a:xfrm>
            <a:off x="485280" y="2855160"/>
            <a:ext cx="8805600" cy="2651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Comic Sans MS"/>
              </a:rPr>
              <a:t>« </a:t>
            </a:r>
            <a:r>
              <a:rPr b="1" i="1" lang="fr-FR" sz="2800" spc="-1" strike="noStrike">
                <a:solidFill>
                  <a:schemeClr val="dk1"/>
                </a:solidFill>
                <a:latin typeface="Comic Sans MS"/>
              </a:rPr>
              <a:t>Vous participez à un système machiavélique de manière plus efficace en obéissant à ses ordres et décrets. Un tel système ne mérite pas l’allégeance. L’obéissance à ce système équivaut à s’associer à l’enfer. Une personne intelligente résistera de toute son âme à ce système diabolique.</a:t>
            </a:r>
            <a:r>
              <a:rPr b="0" lang="fr-FR" sz="2800" spc="-1" strike="noStrike">
                <a:solidFill>
                  <a:schemeClr val="dk1"/>
                </a:solidFill>
                <a:latin typeface="Comic Sans MS"/>
              </a:rPr>
              <a:t> »</a:t>
            </a: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Comic Sans MS"/>
              </a:rPr>
              <a:t>Mahatma Gandhi.</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ZoneTexte 6"/>
          <p:cNvSpPr/>
          <p:nvPr/>
        </p:nvSpPr>
        <p:spPr>
          <a:xfrm>
            <a:off x="486720" y="0"/>
            <a:ext cx="8977320" cy="8211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4800" spc="-1" strike="noStrike">
                <a:solidFill>
                  <a:srgbClr val="0070c0"/>
                </a:solidFill>
                <a:latin typeface="Script MT Bold"/>
              </a:rPr>
              <a:t>-11- Conclusion.</a:t>
            </a:r>
            <a:endParaRPr b="0" lang="fr-FR" sz="4800" spc="-1" strike="noStrike">
              <a:solidFill>
                <a:srgbClr val="000000"/>
              </a:solidFill>
              <a:latin typeface="Arial"/>
            </a:endParaRPr>
          </a:p>
        </p:txBody>
      </p:sp>
      <p:sp>
        <p:nvSpPr>
          <p:cNvPr id="600"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sp>
        <p:nvSpPr>
          <p:cNvPr id="601"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fr-FR" sz="1800" spc="-1" strike="noStrike">
              <a:solidFill>
                <a:schemeClr val="dk1"/>
              </a:solidFill>
              <a:latin typeface="Century Gothic"/>
            </a:endParaRPr>
          </a:p>
        </p:txBody>
      </p:sp>
      <p:pic>
        <p:nvPicPr>
          <p:cNvPr id="602" name="Picture 6" descr="Être soumis à soi-même ou l'Esclave Moderne. - Un &quot;peu&quot; de ..."/>
          <p:cNvPicPr/>
          <p:nvPr/>
        </p:nvPicPr>
        <p:blipFill>
          <a:blip r:embed="rId1"/>
          <a:stretch/>
        </p:blipFill>
        <p:spPr>
          <a:xfrm>
            <a:off x="2831760" y="661320"/>
            <a:ext cx="4844520" cy="597528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ZoneTexte 4"/>
          <p:cNvSpPr/>
          <p:nvPr/>
        </p:nvSpPr>
        <p:spPr>
          <a:xfrm>
            <a:off x="516960" y="1365480"/>
            <a:ext cx="8947080" cy="1918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Script MT Bold"/>
              </a:rPr>
              <a:t>Selon le classement Forbes, l’homme le plus fortuné de France en 2018 possède 58,46Md d’€, ce qui correspond au paiement de </a:t>
            </a:r>
            <a:r>
              <a:rPr b="0" lang="fr-FR" sz="2400" spc="-1" strike="noStrike">
                <a:solidFill>
                  <a:srgbClr val="ff0000"/>
                </a:solidFill>
                <a:latin typeface="Script MT Bold"/>
              </a:rPr>
              <a:t>4 millions d'années de smic (brut)</a:t>
            </a:r>
            <a:r>
              <a:rPr b="0" lang="fr-FR" sz="2400" spc="-1" strike="noStrike">
                <a:solidFill>
                  <a:schemeClr val="dk1"/>
                </a:solidFill>
                <a:latin typeface="Script MT Bold"/>
              </a:rPr>
              <a:t>. </a:t>
            </a:r>
            <a:endParaRPr b="0" lang="fr-FR" sz="24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p:txBody>
      </p:sp>
      <p:sp>
        <p:nvSpPr>
          <p:cNvPr id="171" name="Rectangle 6"/>
          <p:cNvSpPr/>
          <p:nvPr/>
        </p:nvSpPr>
        <p:spPr>
          <a:xfrm>
            <a:off x="613080" y="3122640"/>
            <a:ext cx="866196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Script MT Bold"/>
              </a:rPr>
              <a:t>Cela correspond au gain </a:t>
            </a:r>
            <a:r>
              <a:rPr b="1" lang="fr-FR" sz="2400" spc="-1" strike="noStrike">
                <a:solidFill>
                  <a:srgbClr val="ff0000"/>
                </a:solidFill>
                <a:latin typeface="Script MT Bold"/>
              </a:rPr>
              <a:t>d'une population de 2000 smicards </a:t>
            </a:r>
            <a:r>
              <a:rPr b="1" lang="fr-FR" sz="2400" spc="-1" strike="noStrike">
                <a:solidFill>
                  <a:schemeClr val="dk1"/>
                </a:solidFill>
                <a:latin typeface="Script MT Bold"/>
              </a:rPr>
              <a:t>qui travailleraient depuis … </a:t>
            </a:r>
            <a:endParaRPr b="0" lang="fr-FR" sz="2400" spc="-1" strike="noStrike">
              <a:solidFill>
                <a:srgbClr val="000000"/>
              </a:solidFill>
              <a:latin typeface="Arial"/>
            </a:endParaRPr>
          </a:p>
        </p:txBody>
      </p:sp>
      <p:sp>
        <p:nvSpPr>
          <p:cNvPr id="172" name="Rectangle 7"/>
          <p:cNvSpPr/>
          <p:nvPr/>
        </p:nvSpPr>
        <p:spPr>
          <a:xfrm>
            <a:off x="607320" y="4360320"/>
            <a:ext cx="817524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800" spc="-1" strike="noStrike">
                <a:solidFill>
                  <a:schemeClr val="dk1"/>
                </a:solidFill>
                <a:latin typeface="Script MT Bold"/>
              </a:rPr>
              <a:t>Le début de notre ère,  la naissance de Jésus Christ  </a:t>
            </a:r>
            <a:r>
              <a:rPr b="1" lang="fr-FR" sz="2400" spc="-1" strike="noStrike">
                <a:solidFill>
                  <a:schemeClr val="dk1"/>
                </a:solidFill>
                <a:latin typeface="Script MT Bold"/>
              </a:rPr>
              <a:t>…2018 ans !!!!</a:t>
            </a:r>
            <a:endParaRPr b="0" lang="fr-FR" sz="2400" spc="-1" strike="noStrike">
              <a:solidFill>
                <a:srgbClr val="000000"/>
              </a:solidFill>
              <a:latin typeface="Arial"/>
            </a:endParaRPr>
          </a:p>
        </p:txBody>
      </p:sp>
      <p:sp>
        <p:nvSpPr>
          <p:cNvPr id="173" name="ZoneTexte 9"/>
          <p:cNvSpPr/>
          <p:nvPr/>
        </p:nvSpPr>
        <p:spPr>
          <a:xfrm>
            <a:off x="272880" y="201240"/>
            <a:ext cx="9632520" cy="1065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rgbClr val="0070c0"/>
                </a:solidFill>
                <a:latin typeface="Script MT Bold"/>
              </a:rPr>
              <a:t>1.4-L’argent ne manque pas il n’y en a jamais eu autant !</a:t>
            </a:r>
            <a:endParaRPr b="0" lang="fr-FR" sz="32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07" dur="indefinite" restart="never" nodeType="tmRoot">
          <p:childTnLst>
            <p:seq>
              <p:cTn id="108" dur="indefinite" nodeType="mainSeq">
                <p:childTnLst>
                  <p:par>
                    <p:cTn id="109" fill="hold">
                      <p:stCondLst>
                        <p:cond delay="indefinite"/>
                      </p:stCondLst>
                      <p:childTnLst>
                        <p:par>
                          <p:cTn id="110" fill="hold">
                            <p:stCondLst>
                              <p:cond delay="0"/>
                            </p:stCondLst>
                            <p:childTnLst>
                              <p:par>
                                <p:cTn id="111" nodeType="clickEffect" fill="hold" presetClass="entr" presetID="1">
                                  <p:stCondLst>
                                    <p:cond delay="0"/>
                                  </p:stCondLst>
                                  <p:childTnLst>
                                    <p:set>
                                      <p:cBhvr>
                                        <p:cTn id="112" dur="1" fill="hold">
                                          <p:stCondLst>
                                            <p:cond delay="0"/>
                                          </p:stCondLst>
                                        </p:cTn>
                                        <p:tgtEl>
                                          <p:spTgt spid="17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nodeType="clickEffect" fill="hold" presetClass="entr" presetID="1">
                                  <p:stCondLst>
                                    <p:cond delay="0"/>
                                  </p:stCondLst>
                                  <p:childTnLst>
                                    <p:set>
                                      <p:cBhvr>
                                        <p:cTn id="116"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ZoneTexte 16"/>
          <p:cNvSpPr/>
          <p:nvPr/>
        </p:nvSpPr>
        <p:spPr>
          <a:xfrm>
            <a:off x="466560" y="349920"/>
            <a:ext cx="634680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800" spc="-1" strike="noStrike">
                <a:solidFill>
                  <a:srgbClr val="0070c0"/>
                </a:solidFill>
                <a:latin typeface="Script MT Bold"/>
              </a:rPr>
              <a:t>L’esclavage historique.</a:t>
            </a:r>
            <a:endParaRPr b="0" lang="fr-FR" sz="4800" spc="-1" strike="noStrike">
              <a:solidFill>
                <a:srgbClr val="000000"/>
              </a:solidFill>
              <a:latin typeface="Arial"/>
            </a:endParaRPr>
          </a:p>
        </p:txBody>
      </p:sp>
      <p:sp>
        <p:nvSpPr>
          <p:cNvPr id="604" name="ZoneTexte 2"/>
          <p:cNvSpPr/>
          <p:nvPr/>
        </p:nvSpPr>
        <p:spPr>
          <a:xfrm>
            <a:off x="501120" y="1224720"/>
            <a:ext cx="8977320" cy="3137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000" spc="-1" strike="noStrike">
                <a:solidFill>
                  <a:schemeClr val="dk2"/>
                </a:solidFill>
                <a:latin typeface="Script MT Bold"/>
              </a:rPr>
              <a:t>L’esclave a conscience qu’il est esclave mais c’est pour lui une fatalité. Jusqu’à ce qu’il réalise qu’il n’en est rien et qu’il brise ses chaînes.</a:t>
            </a:r>
            <a:endParaRPr b="0" lang="fr-FR" sz="4000" spc="-1" strike="noStrike">
              <a:solidFill>
                <a:srgbClr val="000000"/>
              </a:solidFill>
              <a:latin typeface="Arial"/>
            </a:endParaRPr>
          </a:p>
        </p:txBody>
      </p:sp>
      <p:sp>
        <p:nvSpPr>
          <p:cNvPr id="605" name="ZoneTexte 3"/>
          <p:cNvSpPr/>
          <p:nvPr/>
        </p:nvSpPr>
        <p:spPr>
          <a:xfrm>
            <a:off x="540360" y="3682800"/>
            <a:ext cx="877572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800" spc="-1" strike="noStrike">
                <a:solidFill>
                  <a:srgbClr val="0070c0"/>
                </a:solidFill>
                <a:latin typeface="Script MT Bold"/>
              </a:rPr>
              <a:t>L’esclavage moderne (le péon).</a:t>
            </a:r>
            <a:endParaRPr b="0" lang="fr-FR" sz="4800" spc="-1" strike="noStrike">
              <a:solidFill>
                <a:srgbClr val="000000"/>
              </a:solidFill>
              <a:latin typeface="Arial"/>
            </a:endParaRPr>
          </a:p>
        </p:txBody>
      </p:sp>
      <p:sp>
        <p:nvSpPr>
          <p:cNvPr id="606" name="ZoneTexte 4"/>
          <p:cNvSpPr/>
          <p:nvPr/>
        </p:nvSpPr>
        <p:spPr>
          <a:xfrm>
            <a:off x="501120" y="4514040"/>
            <a:ext cx="8977320" cy="1308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000" spc="-1" strike="noStrike">
                <a:solidFill>
                  <a:schemeClr val="dk2"/>
                </a:solidFill>
                <a:latin typeface="Script MT Bold"/>
              </a:rPr>
              <a:t>L’esclave n’a pas conscience qu’il est esclave !</a:t>
            </a:r>
            <a:endParaRPr b="0" lang="fr-FR" sz="40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182" dur="indefinite" restart="never" nodeType="tmRoot">
          <p:childTnLst>
            <p:seq>
              <p:cTn id="1183" dur="indefinite" nodeType="mainSeq">
                <p:childTnLst>
                  <p:par>
                    <p:cTn id="1184" fill="hold">
                      <p:stCondLst>
                        <p:cond delay="indefinite"/>
                      </p:stCondLst>
                      <p:childTnLst>
                        <p:par>
                          <p:cTn id="1185" fill="hold">
                            <p:stCondLst>
                              <p:cond delay="0"/>
                            </p:stCondLst>
                            <p:childTnLst>
                              <p:par>
                                <p:cTn id="1186" nodeType="clickEffect" fill="hold" presetClass="entr" presetID="1">
                                  <p:stCondLst>
                                    <p:cond delay="0"/>
                                  </p:stCondLst>
                                  <p:childTnLst>
                                    <p:set>
                                      <p:cBhvr>
                                        <p:cTn id="1187" dur="1" fill="hold">
                                          <p:stCondLst>
                                            <p:cond delay="0"/>
                                          </p:stCondLst>
                                        </p:cTn>
                                        <p:tgtEl>
                                          <p:spTgt spid="605"/>
                                        </p:tgtEl>
                                        <p:attrNameLst>
                                          <p:attrName>style.visibility</p:attrName>
                                        </p:attrNameLst>
                                      </p:cBhvr>
                                      <p:to>
                                        <p:strVal val="visible"/>
                                      </p:to>
                                    </p:set>
                                  </p:childTnLst>
                                </p:cTn>
                              </p:par>
                              <p:par>
                                <p:cTn id="1188" nodeType="withEffect" fill="hold" presetClass="entr" presetID="1">
                                  <p:stCondLst>
                                    <p:cond delay="0"/>
                                  </p:stCondLst>
                                  <p:childTnLst>
                                    <p:set>
                                      <p:cBhvr>
                                        <p:cTn id="1189" dur="1" fill="hold">
                                          <p:stCondLst>
                                            <p:cond delay="0"/>
                                          </p:stCondLst>
                                        </p:cTn>
                                        <p:tgtEl>
                                          <p:spTgt spid="6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ZoneTexte 2"/>
          <p:cNvSpPr/>
          <p:nvPr/>
        </p:nvSpPr>
        <p:spPr>
          <a:xfrm>
            <a:off x="324000" y="2527920"/>
            <a:ext cx="8977320" cy="3504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3200" spc="-1" strike="noStrike">
                <a:solidFill>
                  <a:schemeClr val="dk2"/>
                </a:solidFill>
                <a:latin typeface="Script MT Bold"/>
              </a:rPr>
              <a:t>« Une dictature parfaite serait une dictature qui aurait les apparences d’une démocratie. Une prison sans murs, dont les prisonniers ne songeraient pas à s’évader. »</a:t>
            </a:r>
            <a:endParaRPr b="0" lang="fr-FR" sz="3200" spc="-1" strike="noStrike">
              <a:solidFill>
                <a:srgbClr val="000000"/>
              </a:solidFill>
              <a:latin typeface="Arial"/>
            </a:endParaRPr>
          </a:p>
          <a:p>
            <a:pPr defTabSz="914400">
              <a:lnSpc>
                <a:spcPct val="100000"/>
              </a:lnSpc>
            </a:pPr>
            <a:endParaRPr b="0" lang="fr-FR" sz="3200" spc="-1" strike="noStrike">
              <a:solidFill>
                <a:srgbClr val="000000"/>
              </a:solidFill>
              <a:latin typeface="Arial"/>
            </a:endParaRPr>
          </a:p>
          <a:p>
            <a:pPr defTabSz="914400">
              <a:lnSpc>
                <a:spcPct val="100000"/>
              </a:lnSpc>
            </a:pPr>
            <a:r>
              <a:rPr b="0" lang="fr-FR" sz="3200" spc="-1" strike="noStrike">
                <a:solidFill>
                  <a:schemeClr val="dk2"/>
                </a:solidFill>
                <a:latin typeface="Script MT Bold"/>
              </a:rPr>
              <a:t>Aldous Huxlaey   (Le meilleur des mondes 1932 )</a:t>
            </a:r>
            <a:endParaRPr b="0" lang="fr-FR" sz="3200" spc="-1" strike="noStrike">
              <a:solidFill>
                <a:srgbClr val="000000"/>
              </a:solidFill>
              <a:latin typeface="Arial"/>
            </a:endParaRPr>
          </a:p>
        </p:txBody>
      </p:sp>
      <p:pic>
        <p:nvPicPr>
          <p:cNvPr id="608" name="Picture 2" descr="Aldous Huxley : biographie de l'auteur du Meilleur des mondes"/>
          <p:cNvPicPr/>
          <p:nvPr/>
        </p:nvPicPr>
        <p:blipFill>
          <a:blip r:embed="rId1"/>
          <a:stretch/>
        </p:blipFill>
        <p:spPr>
          <a:xfrm>
            <a:off x="281520" y="486720"/>
            <a:ext cx="3029040" cy="202032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Rectangle 4"/>
          <p:cNvSpPr/>
          <p:nvPr/>
        </p:nvSpPr>
        <p:spPr>
          <a:xfrm>
            <a:off x="834840" y="3152880"/>
            <a:ext cx="7777800" cy="33217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Comic Sans MS"/>
              </a:rPr>
              <a:t>" Il y a en l'homme une préférence pour la servitude volontaire, parce que la servitude est confortable et qu'elle rend irresponsable.</a:t>
            </a:r>
            <a:endParaRPr b="0" lang="fr-FR" sz="2800" spc="-1" strike="noStrike">
              <a:solidFill>
                <a:srgbClr val="000000"/>
              </a:solidFill>
              <a:latin typeface="Arial"/>
            </a:endParaRPr>
          </a:p>
          <a:p>
            <a:pPr defTabSz="914400">
              <a:lnSpc>
                <a:spcPct val="100000"/>
              </a:lnSpc>
            </a:pP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Comic Sans MS"/>
              </a:rPr>
              <a:t> </a:t>
            </a:r>
            <a:r>
              <a:rPr b="1" lang="fr-FR" sz="2800" spc="-1" strike="noStrike">
                <a:solidFill>
                  <a:schemeClr val="dk1"/>
                </a:solidFill>
                <a:latin typeface="Comic Sans MS"/>
              </a:rPr>
              <a:t>Étienne de La Boétie</a:t>
            </a:r>
            <a:r>
              <a:rPr b="0" lang="fr-FR" sz="2800" spc="-1" strike="noStrike">
                <a:solidFill>
                  <a:schemeClr val="dk1"/>
                </a:solidFill>
                <a:latin typeface="Comic Sans MS"/>
              </a:rPr>
              <a:t> ( 1530 -  1563)</a:t>
            </a:r>
            <a:endParaRPr b="0" lang="fr-FR" sz="28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a:p>
            <a:pPr defTabSz="914400">
              <a:lnSpc>
                <a:spcPct val="100000"/>
              </a:lnSpc>
            </a:pPr>
            <a:endParaRPr b="0" lang="fr-FR" sz="2400" spc="-1" strike="noStrike">
              <a:solidFill>
                <a:srgbClr val="000000"/>
              </a:solidFill>
              <a:latin typeface="Arial"/>
            </a:endParaRPr>
          </a:p>
        </p:txBody>
      </p:sp>
      <p:pic>
        <p:nvPicPr>
          <p:cNvPr id="610" name="Picture 2" descr="Etienne de La Boétie"/>
          <p:cNvPicPr/>
          <p:nvPr/>
        </p:nvPicPr>
        <p:blipFill>
          <a:blip r:embed="rId1"/>
          <a:stretch/>
        </p:blipFill>
        <p:spPr>
          <a:xfrm>
            <a:off x="796320" y="830520"/>
            <a:ext cx="2015640" cy="20156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Rectangle 4"/>
          <p:cNvSpPr/>
          <p:nvPr/>
        </p:nvSpPr>
        <p:spPr>
          <a:xfrm>
            <a:off x="457200" y="1650600"/>
            <a:ext cx="8891280" cy="15530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fr-FR" sz="3200" spc="-1" strike="noStrike">
                <a:solidFill>
                  <a:srgbClr val="0070c0"/>
                </a:solidFill>
                <a:latin typeface="Comic Sans MS"/>
              </a:rPr>
              <a:t>ON NE REMET PAS EN CAUSE LA CREATION MONETAIRE </a:t>
            </a:r>
            <a:endParaRPr b="0" lang="fr-FR" sz="3200" spc="-1" strike="noStrike">
              <a:solidFill>
                <a:srgbClr val="000000"/>
              </a:solidFill>
              <a:latin typeface="Arial"/>
            </a:endParaRPr>
          </a:p>
          <a:p>
            <a:pPr algn="ctr" defTabSz="914400">
              <a:lnSpc>
                <a:spcPct val="100000"/>
              </a:lnSpc>
            </a:pPr>
            <a:r>
              <a:rPr b="1" lang="fr-FR" sz="3200" spc="-1" strike="noStrike">
                <a:solidFill>
                  <a:srgbClr val="0070c0"/>
                </a:solidFill>
                <a:latin typeface="Comic Sans MS"/>
              </a:rPr>
              <a:t>DONNEE AUX BANQUIERS !</a:t>
            </a:r>
            <a:endParaRPr b="0" lang="fr-FR" sz="32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ZoneTexte 2"/>
          <p:cNvSpPr/>
          <p:nvPr/>
        </p:nvSpPr>
        <p:spPr>
          <a:xfrm>
            <a:off x="623520" y="730800"/>
            <a:ext cx="89773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ea typeface="Calibri"/>
              </a:rPr>
              <a:t>Patrice Lumumba, 1925-1961  Premier ministre du Congo indépendant</a:t>
            </a:r>
            <a:r>
              <a:rPr b="0" lang="fr-FR" sz="2800" spc="-1" strike="noStrike">
                <a:solidFill>
                  <a:schemeClr val="dk1"/>
                </a:solidFill>
                <a:latin typeface="Script MT Bold"/>
                <a:ea typeface="Calibri"/>
              </a:rPr>
              <a:t>.</a:t>
            </a:r>
            <a:endParaRPr b="0" lang="fr-FR" sz="2800" spc="-1" strike="noStrike">
              <a:solidFill>
                <a:srgbClr val="000000"/>
              </a:solidFill>
              <a:latin typeface="Arial"/>
            </a:endParaRPr>
          </a:p>
        </p:txBody>
      </p:sp>
      <p:sp>
        <p:nvSpPr>
          <p:cNvPr id="613" name="ZoneTexte 3"/>
          <p:cNvSpPr/>
          <p:nvPr/>
        </p:nvSpPr>
        <p:spPr>
          <a:xfrm>
            <a:off x="464040" y="2097000"/>
            <a:ext cx="8977320" cy="3078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ea typeface="Calibri"/>
              </a:rPr>
              <a:t>Son discours d’indépendance, où il dénonce « l’esclavage dégradant » du colonialisme, symbolise une rupture radicale avec l’ordre ancien, y compris sur le plan économique. Son héritage inspire les mouvements panafricains contemporains qui lient libération monétaire et souveraineté politique. </a:t>
            </a:r>
            <a:r>
              <a:rPr b="0" lang="fr-FR" sz="2800" spc="-1" strike="noStrike">
                <a:solidFill>
                  <a:srgbClr val="ff0000"/>
                </a:solidFill>
                <a:latin typeface="Script MT Bold"/>
                <a:ea typeface="Calibri"/>
              </a:rPr>
              <a:t>Assassiné en 1961 </a:t>
            </a:r>
            <a:r>
              <a:rPr b="0" lang="fr-FR" sz="2800" spc="-1" strike="noStrike">
                <a:solidFill>
                  <a:schemeClr val="dk1"/>
                </a:solidFill>
                <a:latin typeface="Script MT Bold"/>
                <a:ea typeface="Calibri"/>
              </a:rPr>
              <a:t>après sept mois de mandat.</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ZoneTexte 2"/>
          <p:cNvSpPr/>
          <p:nvPr/>
        </p:nvSpPr>
        <p:spPr>
          <a:xfrm>
            <a:off x="464040" y="762120"/>
            <a:ext cx="89773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ea typeface="Calibri"/>
              </a:rPr>
              <a:t>Sylvanus Olympio, 1902-1963 premier président du Togo</a:t>
            </a:r>
            <a:endParaRPr b="0" lang="fr-FR" sz="2800" spc="-1" strike="noStrike">
              <a:solidFill>
                <a:srgbClr val="000000"/>
              </a:solidFill>
              <a:latin typeface="Arial"/>
            </a:endParaRPr>
          </a:p>
        </p:txBody>
      </p:sp>
      <p:sp>
        <p:nvSpPr>
          <p:cNvPr id="615" name="ZoneTexte 3"/>
          <p:cNvSpPr/>
          <p:nvPr/>
        </p:nvSpPr>
        <p:spPr>
          <a:xfrm>
            <a:off x="464040" y="1860480"/>
            <a:ext cx="8977320" cy="2651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ea typeface="Calibri"/>
              </a:rPr>
              <a:t>En 1962, il promulgue la loi n°62-20 créant la Banque centrale du Togo et instaurant le franc togolais comme monnaie légale, avec l’objectif de sortir du franc CFA.</a:t>
            </a:r>
            <a:endParaRPr b="0" lang="fr-FR" sz="2800" spc="-1" strike="noStrike">
              <a:solidFill>
                <a:srgbClr val="000000"/>
              </a:solidFill>
              <a:latin typeface="Arial"/>
            </a:endParaRPr>
          </a:p>
          <a:p>
            <a:pPr defTabSz="914400">
              <a:lnSpc>
                <a:spcPct val="100000"/>
              </a:lnSpc>
            </a:pPr>
            <a:r>
              <a:rPr b="0" lang="fr-FR" sz="2800" spc="-1" strike="noStrike">
                <a:solidFill>
                  <a:srgbClr val="ff0000"/>
                </a:solidFill>
                <a:latin typeface="Script MT Bold"/>
                <a:ea typeface="Calibri"/>
              </a:rPr>
              <a:t>Assassiné en janvier 1963</a:t>
            </a:r>
            <a:r>
              <a:rPr b="0" lang="fr-FR" sz="2800" spc="-1" strike="noStrike">
                <a:solidFill>
                  <a:schemeClr val="dk1"/>
                </a:solidFill>
                <a:latin typeface="Script MT Bold"/>
                <a:ea typeface="Calibri"/>
              </a:rPr>
              <a:t>, un mois après la promulgation de la loi monétaire.</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ZoneTexte 2"/>
          <p:cNvSpPr/>
          <p:nvPr/>
        </p:nvSpPr>
        <p:spPr>
          <a:xfrm>
            <a:off x="464040" y="651960"/>
            <a:ext cx="928548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800" spc="-1" strike="noStrike">
                <a:solidFill>
                  <a:srgbClr val="0070c0"/>
                </a:solidFill>
                <a:latin typeface="Script MT Bold"/>
              </a:rPr>
              <a:t>Thomas Sankara</a:t>
            </a:r>
            <a:r>
              <a:rPr b="0" lang="fr-FR" sz="2800" spc="-1" strike="noStrike">
                <a:solidFill>
                  <a:srgbClr val="0070c0"/>
                </a:solidFill>
                <a:latin typeface="Script MT Bold"/>
              </a:rPr>
              <a:t>,  1949-1987 président du Burkina Faso.</a:t>
            </a:r>
            <a:endParaRPr b="0" lang="fr-FR" sz="2800" spc="-1" strike="noStrike">
              <a:solidFill>
                <a:srgbClr val="000000"/>
              </a:solidFill>
              <a:latin typeface="Arial"/>
            </a:endParaRPr>
          </a:p>
        </p:txBody>
      </p:sp>
      <p:sp>
        <p:nvSpPr>
          <p:cNvPr id="617" name="ZoneTexte 3"/>
          <p:cNvSpPr/>
          <p:nvPr/>
        </p:nvSpPr>
        <p:spPr>
          <a:xfrm>
            <a:off x="290880" y="1639800"/>
            <a:ext cx="8977320" cy="4847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ea typeface="Calibri"/>
              </a:rPr>
              <a:t>IL affirmait que le franc CFA, lié au système monétaire français, est une arme de la domination française. Il a également envisagé la création d’une monnaie nationale, notamment via l’Union Révolutionnaire de Banque (UREBA).</a:t>
            </a:r>
            <a:endParaRPr b="0" lang="fr-FR" sz="2800" spc="-1" strike="noStrike">
              <a:solidFill>
                <a:srgbClr val="000000"/>
              </a:solidFill>
              <a:latin typeface="Arial"/>
            </a:endParaRPr>
          </a:p>
          <a:p>
            <a:pPr defTabSz="914400">
              <a:lnSpc>
                <a:spcPct val="100000"/>
              </a:lnSpc>
            </a:pPr>
            <a:r>
              <a:rPr b="0" lang="fr-FR" sz="2800" spc="-1" strike="noStrike">
                <a:solidFill>
                  <a:schemeClr val="dk1"/>
                </a:solidFill>
                <a:latin typeface="Script MT Bold"/>
                <a:ea typeface="Calibri"/>
              </a:rPr>
              <a:t>Son discours d’Addis-Abeba en juillet 1987, où il appelait à un front uni africain contre la dette, a été un acte fort : « La dette ne peut pas être remboursée parce que si nous payons, c’est nous qui allons mourir. » </a:t>
            </a:r>
            <a:r>
              <a:rPr b="0" lang="fr-FR" sz="2800" spc="-1" strike="noStrike">
                <a:solidFill>
                  <a:srgbClr val="ff0000"/>
                </a:solidFill>
                <a:latin typeface="Script MT Bold"/>
                <a:ea typeface="Calibri"/>
              </a:rPr>
              <a:t>Trois mois plus tard, il était assassiné.</a:t>
            </a:r>
            <a:endParaRPr b="0" lang="fr-FR" sz="2800" spc="-1" strike="noStrike">
              <a:solidFill>
                <a:srgbClr val="000000"/>
              </a:solidFill>
              <a:latin typeface="Arial"/>
            </a:endParaRPr>
          </a:p>
          <a:p>
            <a:pPr defTabSz="914400">
              <a:lnSpc>
                <a:spcPct val="100000"/>
              </a:lnSpc>
            </a:pPr>
            <a:endParaRPr b="0" lang="fr-FR" sz="32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ZoneTexte 2"/>
          <p:cNvSpPr/>
          <p:nvPr/>
        </p:nvSpPr>
        <p:spPr>
          <a:xfrm>
            <a:off x="464040" y="608040"/>
            <a:ext cx="89773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ea typeface="Calibri"/>
              </a:rPr>
              <a:t>Laurent-Désiré Kabila  1931-2001 président de la république démocratique du Congo.</a:t>
            </a:r>
            <a:endParaRPr b="0" lang="fr-FR" sz="2800" spc="-1" strike="noStrike">
              <a:solidFill>
                <a:srgbClr val="000000"/>
              </a:solidFill>
              <a:latin typeface="Arial"/>
            </a:endParaRPr>
          </a:p>
        </p:txBody>
      </p:sp>
      <p:sp>
        <p:nvSpPr>
          <p:cNvPr id="619" name="ZoneTexte 3"/>
          <p:cNvSpPr/>
          <p:nvPr/>
        </p:nvSpPr>
        <p:spPr>
          <a:xfrm>
            <a:off x="464040" y="2097000"/>
            <a:ext cx="8977320" cy="2651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ea typeface="Calibri"/>
              </a:rPr>
              <a:t>Kabila a pris le contrôle de l’émission monétaire par décret, affirmant ainsi une souveraineté. Bien qu’il ait tenté de restaurer une monnaie nationale, les conditions politiques et sécuritaires ont empêché une véritable maîtrise de la politique monétaire. </a:t>
            </a:r>
            <a:r>
              <a:rPr b="0" lang="fr-FR" sz="2800" spc="-1" strike="noStrike">
                <a:solidFill>
                  <a:srgbClr val="ff0000"/>
                </a:solidFill>
                <a:latin typeface="Script MT Bold"/>
                <a:ea typeface="Calibri"/>
              </a:rPr>
              <a:t>Assassiné en 2001</a:t>
            </a:r>
            <a:r>
              <a:rPr b="0" lang="fr-FR" sz="2800" spc="-1" strike="noStrike">
                <a:solidFill>
                  <a:schemeClr val="dk1"/>
                </a:solidFill>
                <a:latin typeface="Script MT Bold"/>
                <a:ea typeface="Calibri"/>
              </a:rPr>
              <a:t>.</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ZoneTexte 2"/>
          <p:cNvSpPr/>
          <p:nvPr/>
        </p:nvSpPr>
        <p:spPr>
          <a:xfrm>
            <a:off x="623520" y="703800"/>
            <a:ext cx="89773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ea typeface="Calibri"/>
              </a:rPr>
              <a:t>Saddam Hussein 1937-2006, 5° président de la république d’Irak</a:t>
            </a:r>
            <a:r>
              <a:rPr b="0" lang="fr-FR" sz="2800" spc="-1" strike="noStrike">
                <a:solidFill>
                  <a:schemeClr val="dk1"/>
                </a:solidFill>
                <a:latin typeface="Script MT Bold"/>
                <a:ea typeface="Calibri"/>
              </a:rPr>
              <a:t>.  </a:t>
            </a:r>
            <a:endParaRPr b="0" lang="fr-FR" sz="2800" spc="-1" strike="noStrike">
              <a:solidFill>
                <a:srgbClr val="000000"/>
              </a:solidFill>
              <a:latin typeface="Arial"/>
            </a:endParaRPr>
          </a:p>
        </p:txBody>
      </p:sp>
      <p:sp>
        <p:nvSpPr>
          <p:cNvPr id="621" name="ZoneTexte 3"/>
          <p:cNvSpPr/>
          <p:nvPr/>
        </p:nvSpPr>
        <p:spPr>
          <a:xfrm>
            <a:off x="623520" y="1892160"/>
            <a:ext cx="8977320" cy="4359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ea typeface="Calibri"/>
              </a:rPr>
              <a:t>Le régime a imprimé massivement des billets, notamment pendant les années 1990.</a:t>
            </a:r>
            <a:endParaRPr b="0" lang="fr-FR" sz="2800" spc="-1" strike="noStrike">
              <a:solidFill>
                <a:srgbClr val="000000"/>
              </a:solidFill>
              <a:latin typeface="Arial"/>
            </a:endParaRPr>
          </a:p>
          <a:p>
            <a:pPr defTabSz="914400">
              <a:lnSpc>
                <a:spcPct val="100000"/>
              </a:lnSpc>
            </a:pPr>
            <a:r>
              <a:rPr b="0" lang="fr-FR" sz="2800" spc="-1" strike="noStrike">
                <a:solidFill>
                  <a:schemeClr val="dk2"/>
                </a:solidFill>
                <a:latin typeface="Script MT Bold"/>
                <a:ea typeface="Calibri"/>
              </a:rPr>
              <a:t>En septembre 2000, Saddam Hussein a décidé de vendre le pétrole irakien en euros plutôt qu’en dollars.</a:t>
            </a:r>
            <a:endParaRPr b="0" lang="fr-FR" sz="2800" spc="-1" strike="noStrike">
              <a:solidFill>
                <a:srgbClr val="000000"/>
              </a:solidFill>
              <a:latin typeface="Arial"/>
            </a:endParaRPr>
          </a:p>
          <a:p>
            <a:pPr defTabSz="914400">
              <a:lnSpc>
                <a:spcPct val="100000"/>
              </a:lnSpc>
            </a:pPr>
            <a:r>
              <a:rPr b="0" lang="fr-FR" sz="2800" spc="-1" strike="noStrike">
                <a:solidFill>
                  <a:schemeClr val="dk2"/>
                </a:solidFill>
                <a:latin typeface="Script MT Bold"/>
                <a:ea typeface="Calibri"/>
              </a:rPr>
              <a:t>Saddam Hussein est mort par pendaison le 30 décembre 2006 à Bagdad.</a:t>
            </a:r>
            <a:endParaRPr b="0" lang="fr-FR" sz="2800" spc="-1" strike="noStrike">
              <a:solidFill>
                <a:srgbClr val="000000"/>
              </a:solidFill>
              <a:latin typeface="Arial"/>
            </a:endParaRPr>
          </a:p>
          <a:p>
            <a:pPr defTabSz="914400">
              <a:lnSpc>
                <a:spcPct val="100000"/>
              </a:lnSpc>
            </a:pPr>
            <a:r>
              <a:rPr b="0" lang="fr-FR" sz="2800" spc="-1" strike="noStrike">
                <a:solidFill>
                  <a:schemeClr val="dk2"/>
                </a:solidFill>
                <a:latin typeface="Script MT Bold"/>
                <a:ea typeface="Calibri"/>
              </a:rPr>
              <a:t> </a:t>
            </a:r>
            <a:r>
              <a:rPr b="0" lang="fr-FR" sz="2800" spc="-1" strike="noStrike">
                <a:solidFill>
                  <a:schemeClr val="dk2"/>
                </a:solidFill>
                <a:latin typeface="Script MT Bold"/>
                <a:ea typeface="Calibri"/>
              </a:rPr>
              <a:t>Il a été exécuté après avoir été condamné à mort pour des crimes contre l'humanité par un tribunal spécial irakien.</a:t>
            </a:r>
            <a:endParaRPr b="0" lang="fr-FR" sz="2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ZoneTexte 2"/>
          <p:cNvSpPr/>
          <p:nvPr/>
        </p:nvSpPr>
        <p:spPr>
          <a:xfrm>
            <a:off x="623520" y="703800"/>
            <a:ext cx="897732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rgbClr val="0070c0"/>
                </a:solidFill>
                <a:latin typeface="Script MT Bold"/>
                <a:ea typeface="Calibri"/>
              </a:rPr>
              <a:t>Mouammar Kadhafi, 1942-2011, dirigeant Libyen</a:t>
            </a:r>
            <a:r>
              <a:rPr b="0" lang="fr-FR" sz="2800" spc="-1" strike="noStrike">
                <a:solidFill>
                  <a:schemeClr val="dk1"/>
                </a:solidFill>
                <a:latin typeface="Script MT Bold"/>
                <a:ea typeface="Calibri"/>
              </a:rPr>
              <a:t>.  </a:t>
            </a:r>
            <a:endParaRPr b="0" lang="fr-FR" sz="2800" spc="-1" strike="noStrike">
              <a:solidFill>
                <a:srgbClr val="000000"/>
              </a:solidFill>
              <a:latin typeface="Arial"/>
            </a:endParaRPr>
          </a:p>
        </p:txBody>
      </p:sp>
      <p:sp>
        <p:nvSpPr>
          <p:cNvPr id="623" name="ZoneTexte 3"/>
          <p:cNvSpPr/>
          <p:nvPr/>
        </p:nvSpPr>
        <p:spPr>
          <a:xfrm>
            <a:off x="623520" y="1892160"/>
            <a:ext cx="8977320" cy="3139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Script MT Bold"/>
                <a:ea typeface="Calibri"/>
              </a:rPr>
              <a:t>Mouammar Kadhafi a lancé un ambitieux projet de création d'une monnaie panafricaine, le « dinar-or », en s'appuyant sur des réserves d'or estimées à 143 tonnes.</a:t>
            </a:r>
            <a:endParaRPr b="0" lang="fr-FR" sz="2800" spc="-1" strike="noStrike">
              <a:solidFill>
                <a:srgbClr val="000000"/>
              </a:solidFill>
              <a:latin typeface="Arial"/>
            </a:endParaRPr>
          </a:p>
          <a:p>
            <a:pPr defTabSz="914400">
              <a:lnSpc>
                <a:spcPct val="100000"/>
              </a:lnSpc>
            </a:pPr>
            <a:r>
              <a:rPr b="0" lang="fr-FR" sz="2800" spc="-1" strike="noStrike">
                <a:solidFill>
                  <a:srgbClr val="ff0000"/>
                </a:solidFill>
                <a:latin typeface="Script MT Bold"/>
                <a:ea typeface="Calibri"/>
              </a:rPr>
              <a:t>Son assassinat en octobre 2011 </a:t>
            </a:r>
            <a:r>
              <a:rPr b="0" lang="fr-FR" sz="2800" spc="-1" strike="noStrike">
                <a:solidFill>
                  <a:schemeClr val="dk1"/>
                </a:solidFill>
                <a:latin typeface="Script MT Bold"/>
                <a:ea typeface="Calibri"/>
              </a:rPr>
              <a:t>a mis fin à ce projet, qui n'a jamais été concrétisé.</a:t>
            </a:r>
            <a:endParaRPr b="0" lang="fr-FR" sz="2800" spc="-1" strike="noStrike">
              <a:solidFill>
                <a:srgbClr val="000000"/>
              </a:solidFill>
              <a:latin typeface="Arial"/>
            </a:endParaRPr>
          </a:p>
          <a:p>
            <a:pPr defTabSz="914400">
              <a:lnSpc>
                <a:spcPct val="100000"/>
              </a:lnSpc>
            </a:pPr>
            <a:endParaRPr b="0" lang="fr-FR" sz="32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TS102920897">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pitchFamily="0" charset="1"/>
        <a:ea typeface=""/>
        <a:cs typeface=""/>
      </a:majorFont>
      <a:minorFont>
        <a:latin typeface="Century Gothic"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TS102920897">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pitchFamily="0" charset="1"/>
        <a:ea typeface=""/>
        <a:cs typeface=""/>
      </a:majorFont>
      <a:minorFont>
        <a:latin typeface="Century Gothic"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TS102920897">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pitchFamily="0" charset="1"/>
        <a:ea typeface=""/>
        <a:cs typeface=""/>
      </a:majorFont>
      <a:minorFont>
        <a:latin typeface="Century Gothic"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TS102920897">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pitchFamily="0" charset="1"/>
        <a:ea typeface=""/>
        <a:cs typeface=""/>
      </a:majorFont>
      <a:minorFont>
        <a:latin typeface="Century Gothic"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TS102920897">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pitchFamily="0" charset="1"/>
        <a:ea typeface=""/>
        <a:cs typeface=""/>
      </a:majorFont>
      <a:minorFont>
        <a:latin typeface="Century Gothic"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TS102920897">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pitchFamily="0" charset="1"/>
        <a:ea typeface=""/>
        <a:cs typeface=""/>
      </a:majorFont>
      <a:minorFont>
        <a:latin typeface="Century Gothic"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TS102920897">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pitchFamily="0" charset="1"/>
        <a:ea typeface=""/>
        <a:cs typeface=""/>
      </a:majorFont>
      <a:minorFont>
        <a:latin typeface="Century Gothic"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TS102920897">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pitchFamily="0" charset="1"/>
        <a:ea typeface=""/>
        <a:cs typeface=""/>
      </a:majorFont>
      <a:minorFont>
        <a:latin typeface="Century Gothic"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TS102920897">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pitchFamily="0" charset="1"/>
        <a:ea typeface=""/>
        <a:cs typeface=""/>
      </a:majorFont>
      <a:minorFont>
        <a:latin typeface="Century Gothic"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TS102920897">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pitchFamily="0" charset="1"/>
        <a:ea typeface=""/>
        <a:cs typeface=""/>
      </a:majorFont>
      <a:minorFont>
        <a:latin typeface="Century Gothic"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TS102920897">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pitchFamily="0" charset="1"/>
        <a:ea typeface=""/>
        <a:cs typeface=""/>
      </a:majorFont>
      <a:minorFont>
        <a:latin typeface="Century Gothic"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4C4809-32CE-4D76-8837-BF87A221E8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Application>LibreOffice/24.2.7.2$Linux_X86_64 LibreOffice_project/420$Build-2</Application>
  <AppVersion>15.0000</AppVersion>
  <Words>7874</Words>
  <Paragraphs>444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2013-04-03T17:49:40Z</dcterms:created>
  <dc:creator/>
  <dc:description/>
  <dc:language>fr-FR</dc:language>
  <cp:lastModifiedBy/>
  <dcterms:modified xsi:type="dcterms:W3CDTF">2026-02-16T14:06:26Z</dcterms:modified>
  <cp:revision>1</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vt:i4>
  </property>
  <property fmtid="{D5CDD505-2E9C-101B-9397-08002B2CF9AE}" pid="3" name="PresentationFormat">
    <vt:lpwstr>Format A4 (210 x 297 mm)</vt:lpwstr>
  </property>
  <property fmtid="{D5CDD505-2E9C-101B-9397-08002B2CF9AE}" pid="4" name="Slides">
    <vt:i4>102</vt:i4>
  </property>
  <property fmtid="{D5CDD505-2E9C-101B-9397-08002B2CF9AE}" pid="5" name="_TemplateID">
    <vt:lpwstr>TC029208979991</vt:lpwstr>
  </property>
</Properties>
</file>